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Perpetua" panose="02020502060401020303" pitchFamily="18" charset="0"/>
      <p:regular r:id="rId18"/>
      <p:bold r:id="rId19"/>
      <p:italic r:id="rId20"/>
      <p:boldItalic r:id="rId21"/>
    </p:embeddedFont>
    <p:embeddedFont>
      <p:font typeface="Radio Canada" panose="020B0604020202020204" charset="0"/>
      <p:regular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4612FC-5EB1-459D-9F69-406BFCDEBC1D}" v="1" dt="2026-06-08T21:18:03.387"/>
    <p1510:client id="{B08AF4B3-A44D-FFDE-7180-E0EEA029A676}" v="16" dt="2026-06-08T21:12:16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67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66E5A-B54B-48B0-B5B1-BB54CD04E46D}" type="datetimeFigureOut">
              <a:t>08/06/2026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40B5F-ACCC-4331-B865-7AB8DB972BBA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785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pn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5.pn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8" y="608290"/>
            <a:ext cx="5259586" cy="70129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80190" y="2260163"/>
            <a:ext cx="1143714" cy="426244"/>
          </a:xfrm>
          <a:prstGeom prst="roundRect">
            <a:avLst>
              <a:gd name="adj" fmla="val 17880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Text 2"/>
          <p:cNvSpPr/>
          <p:nvPr/>
        </p:nvSpPr>
        <p:spPr>
          <a:xfrm>
            <a:off x="6416278" y="2328148"/>
            <a:ext cx="871538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UNIDAD 1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280190" y="2777133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Automatización de Procesos con Power Automate</a:t>
            </a:r>
            <a:endParaRPr lang="en-US" sz="4450" dirty="0"/>
          </a:p>
        </p:txBody>
      </p:sp>
      <p:sp>
        <p:nvSpPr>
          <p:cNvPr id="7" name="Text 4"/>
          <p:cNvSpPr/>
          <p:nvPr/>
        </p:nvSpPr>
        <p:spPr>
          <a:xfrm>
            <a:off x="6280190" y="524363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Introducción y primeros flujos — partimos desde cero con foco práctico. La idea es que entiendas y además construyas algo útil hoy mismo.</a:t>
            </a:r>
            <a:endParaRPr lang="en-US" sz="1750" dirty="0"/>
          </a:p>
        </p:txBody>
      </p: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id="{9A37AECD-47C8-6532-DC70-DA263A32C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407" y="622221"/>
            <a:ext cx="5582007" cy="697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Objetivo de la sesión</a:t>
            </a:r>
            <a:endParaRPr lang="en-US" sz="4350" dirty="0"/>
          </a:p>
        </p:txBody>
      </p:sp>
      <p:sp>
        <p:nvSpPr>
          <p:cNvPr id="3" name="Text 1"/>
          <p:cNvSpPr/>
          <p:nvPr/>
        </p:nvSpPr>
        <p:spPr>
          <a:xfrm>
            <a:off x="781407" y="1759506"/>
            <a:ext cx="1306758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Al finalizar esta sesión, habrás dado el primer paso real en automatización. No solo teoría: saldrás con las bases para crear algo útil.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81407" y="3050262"/>
            <a:ext cx="6423898" cy="2001203"/>
          </a:xfrm>
          <a:prstGeom prst="roundRect">
            <a:avLst>
              <a:gd name="adj" fmla="val 731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781407" y="3019782"/>
            <a:ext cx="6423898" cy="121920"/>
          </a:xfrm>
          <a:prstGeom prst="roundRect">
            <a:avLst>
              <a:gd name="adj" fmla="val 7691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Shape 4"/>
          <p:cNvSpPr/>
          <p:nvPr/>
        </p:nvSpPr>
        <p:spPr>
          <a:xfrm>
            <a:off x="3658433" y="2715339"/>
            <a:ext cx="669846" cy="669846"/>
          </a:xfrm>
          <a:prstGeom prst="roundRect">
            <a:avLst>
              <a:gd name="adj" fmla="val 13650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7" name="Text 5"/>
          <p:cNvSpPr/>
          <p:nvPr/>
        </p:nvSpPr>
        <p:spPr>
          <a:xfrm>
            <a:off x="3859411" y="2882741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035129" y="3608427"/>
            <a:ext cx="3725108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Entender la automatización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1035129" y="4089083"/>
            <a:ext cx="59164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Qué es y por qué importa en el entorno profesional.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425095" y="3050262"/>
            <a:ext cx="6423898" cy="2001203"/>
          </a:xfrm>
          <a:prstGeom prst="roundRect">
            <a:avLst>
              <a:gd name="adj" fmla="val 731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1" name="Shape 9"/>
          <p:cNvSpPr/>
          <p:nvPr/>
        </p:nvSpPr>
        <p:spPr>
          <a:xfrm>
            <a:off x="7425095" y="3019782"/>
            <a:ext cx="6423898" cy="121920"/>
          </a:xfrm>
          <a:prstGeom prst="roundRect">
            <a:avLst>
              <a:gd name="adj" fmla="val 7691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2" name="Shape 10"/>
          <p:cNvSpPr/>
          <p:nvPr/>
        </p:nvSpPr>
        <p:spPr>
          <a:xfrm>
            <a:off x="10302121" y="2715339"/>
            <a:ext cx="669846" cy="669846"/>
          </a:xfrm>
          <a:prstGeom prst="roundRect">
            <a:avLst>
              <a:gd name="adj" fmla="val 13650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3" name="Text 11"/>
          <p:cNvSpPr/>
          <p:nvPr/>
        </p:nvSpPr>
        <p:spPr>
          <a:xfrm>
            <a:off x="10503098" y="2882741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2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7678817" y="3608427"/>
            <a:ext cx="4493657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Identificar tareas automatizables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7678817" y="4089083"/>
            <a:ext cx="591645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Reconocer qué procesos de tu día a día pueden automatizarse.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81407" y="5606177"/>
            <a:ext cx="6423898" cy="2001203"/>
          </a:xfrm>
          <a:prstGeom prst="roundRect">
            <a:avLst>
              <a:gd name="adj" fmla="val 731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7" name="Shape 15"/>
          <p:cNvSpPr/>
          <p:nvPr/>
        </p:nvSpPr>
        <p:spPr>
          <a:xfrm>
            <a:off x="781407" y="5575697"/>
            <a:ext cx="6423898" cy="121920"/>
          </a:xfrm>
          <a:prstGeom prst="roundRect">
            <a:avLst>
              <a:gd name="adj" fmla="val 7691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8" name="Shape 16"/>
          <p:cNvSpPr/>
          <p:nvPr/>
        </p:nvSpPr>
        <p:spPr>
          <a:xfrm>
            <a:off x="3658433" y="5271254"/>
            <a:ext cx="669846" cy="669846"/>
          </a:xfrm>
          <a:prstGeom prst="roundRect">
            <a:avLst>
              <a:gd name="adj" fmla="val 13650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9" name="Text 17"/>
          <p:cNvSpPr/>
          <p:nvPr/>
        </p:nvSpPr>
        <p:spPr>
          <a:xfrm>
            <a:off x="3859411" y="5438656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3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1035129" y="6164342"/>
            <a:ext cx="3421856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Conocer Power Automate</a:t>
            </a:r>
            <a:endParaRPr lang="en-US" sz="2150" dirty="0"/>
          </a:p>
        </p:txBody>
      </p:sp>
      <p:sp>
        <p:nvSpPr>
          <p:cNvPr id="21" name="Text 19"/>
          <p:cNvSpPr/>
          <p:nvPr/>
        </p:nvSpPr>
        <p:spPr>
          <a:xfrm>
            <a:off x="1035129" y="6644997"/>
            <a:ext cx="591645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Entender cómo funciona la herramienta y qué permite hacer.</a:t>
            </a:r>
            <a:endParaRPr lang="en-US" sz="1750" dirty="0"/>
          </a:p>
        </p:txBody>
      </p:sp>
      <p:sp>
        <p:nvSpPr>
          <p:cNvPr id="22" name="Shape 20"/>
          <p:cNvSpPr/>
          <p:nvPr/>
        </p:nvSpPr>
        <p:spPr>
          <a:xfrm>
            <a:off x="7425095" y="5606177"/>
            <a:ext cx="6423898" cy="2001203"/>
          </a:xfrm>
          <a:prstGeom prst="roundRect">
            <a:avLst>
              <a:gd name="adj" fmla="val 731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3" name="Shape 21"/>
          <p:cNvSpPr/>
          <p:nvPr/>
        </p:nvSpPr>
        <p:spPr>
          <a:xfrm>
            <a:off x="7425095" y="5575697"/>
            <a:ext cx="6423898" cy="121920"/>
          </a:xfrm>
          <a:prstGeom prst="roundRect">
            <a:avLst>
              <a:gd name="adj" fmla="val 7691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4" name="Shape 22"/>
          <p:cNvSpPr/>
          <p:nvPr/>
        </p:nvSpPr>
        <p:spPr>
          <a:xfrm>
            <a:off x="10302121" y="5271254"/>
            <a:ext cx="669846" cy="669846"/>
          </a:xfrm>
          <a:prstGeom prst="roundRect">
            <a:avLst>
              <a:gd name="adj" fmla="val 13650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25" name="Text 23"/>
          <p:cNvSpPr/>
          <p:nvPr/>
        </p:nvSpPr>
        <p:spPr>
          <a:xfrm>
            <a:off x="10503098" y="5438656"/>
            <a:ext cx="267891" cy="33492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ts val="33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4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7678817" y="6164342"/>
            <a:ext cx="2790944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Crear tu primer flujo</a:t>
            </a:r>
            <a:endParaRPr lang="en-US" sz="2150" dirty="0"/>
          </a:p>
        </p:txBody>
      </p:sp>
      <p:sp>
        <p:nvSpPr>
          <p:cNvPr id="27" name="Text 25"/>
          <p:cNvSpPr/>
          <p:nvPr/>
        </p:nvSpPr>
        <p:spPr>
          <a:xfrm>
            <a:off x="7678817" y="6644997"/>
            <a:ext cx="59164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Construir un flujo funcional desde cero durante la sesión.</a:t>
            </a:r>
            <a:endParaRPr lang="en-US" sz="1750" dirty="0"/>
          </a:p>
        </p:txBody>
      </p:sp>
      <p:pic>
        <p:nvPicPr>
          <p:cNvPr id="29" name="Imagen 28" descr="Logotipo&#10;&#10;Descripción generada automáticamente">
            <a:extLst>
              <a:ext uri="{FF2B5EF4-FFF2-40B4-BE49-F238E27FC236}">
                <a16:creationId xmlns:a16="http://schemas.microsoft.com/office/drawing/2014/main" id="{418159EA-C08A-03CE-4E9A-D23D46C4D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758" y="577572"/>
            <a:ext cx="6869192" cy="653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¿Qué es la automatización?</a:t>
            </a:r>
            <a:endParaRPr lang="en-US" sz="4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58" y="1736884"/>
            <a:ext cx="4276844" cy="42768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526286" y="2873931"/>
            <a:ext cx="2613779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Definición práctica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5526286" y="3393281"/>
            <a:ext cx="8379857" cy="9640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La automatización es el uso de tecnología para ejecutar tareas </a:t>
            </a:r>
            <a:r>
              <a:rPr lang="en-US" sz="16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sin intervención manual</a:t>
            </a: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. No busca reemplazar personas, sino liberarlas de tareas repetitivas para que se centren en lo que realmente importa.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526286" y="4550093"/>
            <a:ext cx="2613779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Antes vs. Después</a:t>
            </a:r>
            <a:endParaRPr lang="en-US" sz="2050" dirty="0"/>
          </a:p>
        </p:txBody>
      </p:sp>
      <p:sp>
        <p:nvSpPr>
          <p:cNvPr id="7" name="Shape 4"/>
          <p:cNvSpPr/>
          <p:nvPr/>
        </p:nvSpPr>
        <p:spPr>
          <a:xfrm>
            <a:off x="731758" y="6447353"/>
            <a:ext cx="13166884" cy="1204555"/>
          </a:xfrm>
          <a:prstGeom prst="roundRect">
            <a:avLst>
              <a:gd name="adj" fmla="val 7291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Shape 5"/>
          <p:cNvSpPr/>
          <p:nvPr/>
        </p:nvSpPr>
        <p:spPr>
          <a:xfrm>
            <a:off x="739378" y="6454973"/>
            <a:ext cx="6575822" cy="1189315"/>
          </a:xfrm>
          <a:prstGeom prst="roundRect">
            <a:avLst>
              <a:gd name="adj" fmla="val 7384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9" name="Text 6"/>
          <p:cNvSpPr/>
          <p:nvPr/>
        </p:nvSpPr>
        <p:spPr>
          <a:xfrm>
            <a:off x="948452" y="6664047"/>
            <a:ext cx="2613779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❌ Antes</a:t>
            </a:r>
            <a:endParaRPr lang="en-US" sz="2050" dirty="0"/>
          </a:p>
        </p:txBody>
      </p:sp>
      <p:sp>
        <p:nvSpPr>
          <p:cNvPr id="10" name="Text 7"/>
          <p:cNvSpPr/>
          <p:nvPr/>
        </p:nvSpPr>
        <p:spPr>
          <a:xfrm>
            <a:off x="948452" y="7113865"/>
            <a:ext cx="6157674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Revisar correos manualmente uno a uno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315200" y="6454973"/>
            <a:ext cx="6575822" cy="1189315"/>
          </a:xfrm>
          <a:prstGeom prst="rect">
            <a:avLst/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2" name="Shape 9"/>
          <p:cNvSpPr/>
          <p:nvPr/>
        </p:nvSpPr>
        <p:spPr>
          <a:xfrm>
            <a:off x="7315200" y="6454973"/>
            <a:ext cx="22860" cy="1189315"/>
          </a:xfrm>
          <a:prstGeom prst="roundRect">
            <a:avLst>
              <a:gd name="adj" fmla="val 384186"/>
            </a:avLst>
          </a:prstGeom>
          <a:solidFill>
            <a:srgbClr val="BACBDD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3" name="Text 10"/>
          <p:cNvSpPr/>
          <p:nvPr/>
        </p:nvSpPr>
        <p:spPr>
          <a:xfrm>
            <a:off x="7524274" y="6664047"/>
            <a:ext cx="2613779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✅ Después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7524274" y="7113865"/>
            <a:ext cx="6157674" cy="321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Notificación automática al recibir un correo relevante</a:t>
            </a:r>
            <a:endParaRPr lang="en-US" sz="1600" dirty="0"/>
          </a:p>
        </p:txBody>
      </p:sp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8F365B03-3E8B-737B-7AFB-DFB97B67D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7" y="561023"/>
            <a:ext cx="5330666" cy="710755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32183" y="518636"/>
            <a:ext cx="4242316" cy="487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¿Por qué automatizar?</a:t>
            </a:r>
            <a:endParaRPr lang="en-US" sz="3050" dirty="0"/>
          </a:p>
        </p:txBody>
      </p:sp>
      <p:sp>
        <p:nvSpPr>
          <p:cNvPr id="5" name="Text 2"/>
          <p:cNvSpPr/>
          <p:nvPr/>
        </p:nvSpPr>
        <p:spPr>
          <a:xfrm>
            <a:off x="6032183" y="1166574"/>
            <a:ext cx="8052435" cy="421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Si haces algo </a:t>
            </a:r>
            <a:r>
              <a:rPr lang="en-US" sz="12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más de 3 veces al día</a:t>
            </a:r>
            <a:r>
              <a:rPr lang="en-US" sz="12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… probablemente es automatizable. Estos son los problemas que resuelve la automatización: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032183" y="1708190"/>
            <a:ext cx="8052435" cy="1420297"/>
          </a:xfrm>
          <a:prstGeom prst="roundRect">
            <a:avLst>
              <a:gd name="adj" fmla="val 4611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7" name="Shape 4"/>
          <p:cNvSpPr/>
          <p:nvPr/>
        </p:nvSpPr>
        <p:spPr>
          <a:xfrm>
            <a:off x="6195655" y="1871663"/>
            <a:ext cx="467797" cy="467797"/>
          </a:xfrm>
          <a:prstGeom prst="roundRect">
            <a:avLst>
              <a:gd name="adj" fmla="val 19544986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4243" y="2000250"/>
            <a:ext cx="210503" cy="21050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195655" y="2446615"/>
            <a:ext cx="1949291" cy="243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Tareas repetitivas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6195655" y="2754511"/>
            <a:ext cx="7725489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Acciones mecánicas que consumen tiempo sin aportar valor.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032183" y="3235643"/>
            <a:ext cx="8052435" cy="1420297"/>
          </a:xfrm>
          <a:prstGeom prst="roundRect">
            <a:avLst>
              <a:gd name="adj" fmla="val 4611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2" name="Shape 8"/>
          <p:cNvSpPr/>
          <p:nvPr/>
        </p:nvSpPr>
        <p:spPr>
          <a:xfrm>
            <a:off x="6195655" y="3399115"/>
            <a:ext cx="467797" cy="467797"/>
          </a:xfrm>
          <a:prstGeom prst="roundRect">
            <a:avLst>
              <a:gd name="adj" fmla="val 19544986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24243" y="3527703"/>
            <a:ext cx="210503" cy="21050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195655" y="3974068"/>
            <a:ext cx="1949291" cy="243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Errores manuales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195655" y="4281964"/>
            <a:ext cx="7725489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 cansancio y la rutina generan fallos evitables.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032183" y="4763095"/>
            <a:ext cx="8052435" cy="1420297"/>
          </a:xfrm>
          <a:prstGeom prst="roundRect">
            <a:avLst>
              <a:gd name="adj" fmla="val 4611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7" name="Shape 12"/>
          <p:cNvSpPr/>
          <p:nvPr/>
        </p:nvSpPr>
        <p:spPr>
          <a:xfrm>
            <a:off x="6195655" y="4926568"/>
            <a:ext cx="467797" cy="467797"/>
          </a:xfrm>
          <a:prstGeom prst="roundRect">
            <a:avLst>
              <a:gd name="adj" fmla="val 19544986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24243" y="5055156"/>
            <a:ext cx="210503" cy="21050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195655" y="5501521"/>
            <a:ext cx="1949291" cy="243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Retrasos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6195655" y="5809417"/>
            <a:ext cx="7725489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Procesos lentos que frenan la toma de decisiones.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032183" y="6290548"/>
            <a:ext cx="8052435" cy="1420297"/>
          </a:xfrm>
          <a:prstGeom prst="roundRect">
            <a:avLst>
              <a:gd name="adj" fmla="val 4611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2" name="Shape 16"/>
          <p:cNvSpPr/>
          <p:nvPr/>
        </p:nvSpPr>
        <p:spPr>
          <a:xfrm>
            <a:off x="6195655" y="6454021"/>
            <a:ext cx="467797" cy="467797"/>
          </a:xfrm>
          <a:prstGeom prst="roundRect">
            <a:avLst>
              <a:gd name="adj" fmla="val 19544986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24243" y="6582608"/>
            <a:ext cx="210503" cy="210502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195655" y="7028974"/>
            <a:ext cx="1949291" cy="243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Falta de trazabilidad</a:t>
            </a:r>
            <a:endParaRPr lang="en-US" sz="1500" dirty="0"/>
          </a:p>
        </p:txBody>
      </p:sp>
      <p:sp>
        <p:nvSpPr>
          <p:cNvPr id="25" name="Text 18"/>
          <p:cNvSpPr/>
          <p:nvPr/>
        </p:nvSpPr>
        <p:spPr>
          <a:xfrm>
            <a:off x="6195655" y="7336869"/>
            <a:ext cx="7725489" cy="210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Sin registro automático, es difícil auditar o mejorar procesos.</a:t>
            </a:r>
            <a:endParaRPr lang="en-US" sz="1200" dirty="0"/>
          </a:p>
        </p:txBody>
      </p:sp>
      <p:pic>
        <p:nvPicPr>
          <p:cNvPr id="27" name="Imagen 26" descr="Logotipo&#10;&#10;Descripción generada automáticamente">
            <a:extLst>
              <a:ext uri="{FF2B5EF4-FFF2-40B4-BE49-F238E27FC236}">
                <a16:creationId xmlns:a16="http://schemas.microsoft.com/office/drawing/2014/main" id="{752E0BC2-90C1-EAE8-7A44-BB79AE2702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4260" y="600789"/>
            <a:ext cx="9030176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Tipos de procesos y ejemplos reales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744260" y="1663898"/>
            <a:ext cx="13141881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La mayoría de las empresas está en el punto medio. El salto real es pasar a automatización completa.</a:t>
            </a:r>
            <a:endParaRPr lang="en-US" sz="16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60" y="2217658"/>
            <a:ext cx="4380548" cy="8505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56905" y="3267551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Manual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956905" y="3719393"/>
            <a:ext cx="3955256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100% humano, sin apoyo tecnológico.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807" y="2217658"/>
            <a:ext cx="4380667" cy="8505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37453" y="3267551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Semi-automático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5337453" y="3719393"/>
            <a:ext cx="3955375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Apoyo con herramientas, pero con intervención humana.</a:t>
            </a:r>
            <a:endParaRPr lang="en-US" sz="16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5474" y="2217658"/>
            <a:ext cx="4380667" cy="8505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718119" y="3267551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Automatizado</a:t>
            </a:r>
            <a:endParaRPr lang="en-US" sz="2050" dirty="0"/>
          </a:p>
        </p:txBody>
      </p:sp>
      <p:sp>
        <p:nvSpPr>
          <p:cNvPr id="12" name="Text 7"/>
          <p:cNvSpPr/>
          <p:nvPr/>
        </p:nvSpPr>
        <p:spPr>
          <a:xfrm>
            <a:off x="9718119" y="3719393"/>
            <a:ext cx="3955375" cy="659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Sin intervención humana, ejecutado por tecnología.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744260" y="4890135"/>
            <a:ext cx="6344722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Lo que puedes construir hoy con Power Automate</a:t>
            </a:r>
            <a:endParaRPr lang="en-US" sz="20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4260" y="5521404"/>
            <a:ext cx="425291" cy="425291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418749" y="5594390"/>
            <a:ext cx="3487222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Notificaciones automáticas</a:t>
            </a:r>
            <a:endParaRPr lang="en-US" sz="2050" dirty="0"/>
          </a:p>
        </p:txBody>
      </p:sp>
      <p:sp>
        <p:nvSpPr>
          <p:cNvPr id="16" name="Text 10"/>
          <p:cNvSpPr/>
          <p:nvPr/>
        </p:nvSpPr>
        <p:spPr>
          <a:xfrm>
            <a:off x="1418749" y="6046232"/>
            <a:ext cx="577179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Avisos al recibir correos o cuando se cumplen condiciones.</a:t>
            </a:r>
            <a:endParaRPr lang="en-US" sz="16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9739" y="5521404"/>
            <a:ext cx="425291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114228" y="5594390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Registro </a:t>
            </a:r>
            <a:r>
              <a:rPr lang="en-US" sz="2050" b="1" dirty="0" err="1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en</a:t>
            </a: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 Excel/Sharepoint</a:t>
            </a:r>
            <a:endParaRPr lang="en-US" sz="2050" dirty="0"/>
          </a:p>
        </p:txBody>
      </p:sp>
      <p:sp>
        <p:nvSpPr>
          <p:cNvPr id="19" name="Text 12"/>
          <p:cNvSpPr/>
          <p:nvPr/>
        </p:nvSpPr>
        <p:spPr>
          <a:xfrm>
            <a:off x="8114228" y="6046232"/>
            <a:ext cx="577191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Guardar datos automáticamente en hojas de cálculo.</a:t>
            </a:r>
            <a:endParaRPr lang="en-US" sz="165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4260" y="6774418"/>
            <a:ext cx="425291" cy="425291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418749" y="6847403"/>
            <a:ext cx="376011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Aprobaciones de documentos</a:t>
            </a:r>
            <a:endParaRPr lang="en-US" sz="2050" dirty="0"/>
          </a:p>
        </p:txBody>
      </p:sp>
      <p:sp>
        <p:nvSpPr>
          <p:cNvPr id="22" name="Text 14"/>
          <p:cNvSpPr/>
          <p:nvPr/>
        </p:nvSpPr>
        <p:spPr>
          <a:xfrm>
            <a:off x="1418749" y="7299246"/>
            <a:ext cx="5771793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Flujos de aprobación sin seguimiento manual.</a:t>
            </a:r>
            <a:endParaRPr lang="en-US" sz="165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39739" y="6774418"/>
            <a:ext cx="425291" cy="425291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8114228" y="6847403"/>
            <a:ext cx="306788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Alertas de vencimientos</a:t>
            </a:r>
            <a:endParaRPr lang="en-US" sz="2050" dirty="0"/>
          </a:p>
        </p:txBody>
      </p:sp>
      <p:sp>
        <p:nvSpPr>
          <p:cNvPr id="25" name="Text 16"/>
          <p:cNvSpPr/>
          <p:nvPr/>
        </p:nvSpPr>
        <p:spPr>
          <a:xfrm>
            <a:off x="8114228" y="7299246"/>
            <a:ext cx="5771912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Recordatorios automáticos de fechas límite.</a:t>
            </a:r>
            <a:endParaRPr lang="en-US" sz="1650" dirty="0"/>
          </a:p>
        </p:txBody>
      </p:sp>
      <p:pic>
        <p:nvPicPr>
          <p:cNvPr id="27" name="Imagen 26" descr="Logotipo&#10;&#10;Descripción generada automáticamente">
            <a:extLst>
              <a:ext uri="{FF2B5EF4-FFF2-40B4-BE49-F238E27FC236}">
                <a16:creationId xmlns:a16="http://schemas.microsoft.com/office/drawing/2014/main" id="{5CB32BFA-955D-341A-71B4-0417A3C17A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407" y="766167"/>
            <a:ext cx="7030760" cy="697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¿Qué es Power Automate?</a:t>
            </a:r>
            <a:endParaRPr lang="en-US" sz="4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07" y="2040731"/>
            <a:ext cx="4219575" cy="421957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553194" y="3099197"/>
            <a:ext cx="1320641" cy="432554"/>
          </a:xfrm>
          <a:prstGeom prst="roundRect">
            <a:avLst>
              <a:gd name="adj" fmla="val 17344"/>
            </a:avLst>
          </a:prstGeom>
          <a:noFill/>
          <a:ln w="7620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Text 2"/>
          <p:cNvSpPr/>
          <p:nvPr/>
        </p:nvSpPr>
        <p:spPr>
          <a:xfrm>
            <a:off x="5694759" y="3173730"/>
            <a:ext cx="1037511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400" dirty="0">
                <a:solidFill>
                  <a:srgbClr val="297FD5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MICROSOFT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553194" y="3619619"/>
            <a:ext cx="6362105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La herramienta de automatización de Microsoft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5553194" y="4188262"/>
            <a:ext cx="8303300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Power Automate permite automatizar procesos, integrar aplicaciones y crear flujos de trabajo </a:t>
            </a:r>
            <a:r>
              <a:rPr lang="en-US" sz="17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sin necesidad de programación avanzada</a:t>
            </a: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. Está pensada para usuarios de negocio, no solo para desarrolladores.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108" y="6765667"/>
            <a:ext cx="334923" cy="33492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06974" y="6754654"/>
            <a:ext cx="3447098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Automatiza tareas repetitivas entre aplicaciones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2450" y="6765667"/>
            <a:ext cx="334923" cy="33492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954316" y="6754654"/>
            <a:ext cx="344721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Integra más de 1.000 conectores (Outlook, Excel, Teams…)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9910" y="6765667"/>
            <a:ext cx="334923" cy="33492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401776" y="6754654"/>
            <a:ext cx="3447098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Crea flujos visuales sin escribir código</a:t>
            </a:r>
            <a:endParaRPr lang="en-US" sz="1750" dirty="0"/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22DC1E78-7A8A-1649-FC2A-138C59839E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6993" y="672227"/>
            <a:ext cx="5050393" cy="631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39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¿Qué es un flujo?</a:t>
            </a:r>
            <a:endParaRPr lang="en-US" sz="3950" dirty="0"/>
          </a:p>
        </p:txBody>
      </p:sp>
      <p:sp>
        <p:nvSpPr>
          <p:cNvPr id="3" name="Text 1"/>
          <p:cNvSpPr/>
          <p:nvPr/>
        </p:nvSpPr>
        <p:spPr>
          <a:xfrm>
            <a:off x="706993" y="1663303"/>
            <a:ext cx="13216414" cy="3055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Un </a:t>
            </a:r>
            <a:r>
              <a:rPr lang="en-US" sz="15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flujo</a:t>
            </a:r>
            <a:r>
              <a:rPr lang="en-US" sz="15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es un conjunto de pasos automáticos que se ejecutan ante un evento. Todo lo que construyamos en Power Automate será un flujo.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131" y="2171224"/>
            <a:ext cx="5296138" cy="4572714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6111" y="3280124"/>
            <a:ext cx="660797" cy="6607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607735" y="5692445"/>
            <a:ext cx="1929527" cy="371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Acción</a:t>
            </a:r>
            <a:endParaRPr lang="en-US" sz="2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7327" y="3281363"/>
            <a:ext cx="660797" cy="66079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136354" y="5692445"/>
            <a:ext cx="1929527" cy="371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Trigger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706993" y="6946344"/>
            <a:ext cx="13216414" cy="611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 flujo se activa por un </a:t>
            </a:r>
            <a:r>
              <a:rPr lang="en-US" sz="15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evento</a:t>
            </a:r>
            <a:r>
              <a:rPr lang="en-US" sz="15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(trigger) y ejecuta una o más </a:t>
            </a:r>
            <a:r>
              <a:rPr lang="en-US" sz="15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acciones</a:t>
            </a:r>
            <a:r>
              <a:rPr lang="en-US" sz="15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de forma automática. Si entiendes esta lógica, ya tienes la base completa de Power Automate.</a:t>
            </a:r>
            <a:endParaRPr lang="en-US" sz="1550" dirty="0"/>
          </a:p>
        </p:txBody>
      </p:sp>
      <p:pic>
        <p:nvPicPr>
          <p:cNvPr id="11" name="Imagen 10" descr="Logotipo&#10;&#10;Descripción generada automáticamente">
            <a:extLst>
              <a:ext uri="{FF2B5EF4-FFF2-40B4-BE49-F238E27FC236}">
                <a16:creationId xmlns:a16="http://schemas.microsoft.com/office/drawing/2014/main" id="{11A93ED3-A13D-6F39-3B07-CB6258A8A1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5382"/>
            <a:ext cx="822912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Componentes y tipos de flujos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31137"/>
            <a:ext cx="37067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Los dos componentes clave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93790" y="3040618"/>
            <a:ext cx="3008948" cy="2901672"/>
          </a:xfrm>
          <a:prstGeom prst="roundRect">
            <a:avLst>
              <a:gd name="adj" fmla="val 5042"/>
            </a:avLst>
          </a:prstGeom>
          <a:solidFill>
            <a:srgbClr val="FFFFFF"/>
          </a:solidFill>
          <a:ln w="3048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5" name="Shape 3"/>
          <p:cNvSpPr/>
          <p:nvPr/>
        </p:nvSpPr>
        <p:spPr>
          <a:xfrm>
            <a:off x="763310" y="3040618"/>
            <a:ext cx="121920" cy="2901672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Text 4"/>
          <p:cNvSpPr/>
          <p:nvPr/>
        </p:nvSpPr>
        <p:spPr>
          <a:xfrm>
            <a:off x="1142524" y="3297912"/>
            <a:ext cx="240291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⚡ Trigger (Disparador)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42524" y="4233386"/>
            <a:ext cx="240291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 evento que </a:t>
            </a:r>
            <a:r>
              <a:rPr lang="en-US" sz="17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inicia</a:t>
            </a: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el flujo. Ejemplo: llega un correo nuevo.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4029551" y="3040618"/>
            <a:ext cx="3008948" cy="2901672"/>
          </a:xfrm>
          <a:prstGeom prst="roundRect">
            <a:avLst>
              <a:gd name="adj" fmla="val 5042"/>
            </a:avLst>
          </a:prstGeom>
          <a:solidFill>
            <a:srgbClr val="FFFFFF"/>
          </a:solidFill>
          <a:ln w="3048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9" name="Shape 7"/>
          <p:cNvSpPr/>
          <p:nvPr/>
        </p:nvSpPr>
        <p:spPr>
          <a:xfrm>
            <a:off x="3999071" y="3040618"/>
            <a:ext cx="121920" cy="2901672"/>
          </a:xfrm>
          <a:prstGeom prst="roundRect">
            <a:avLst>
              <a:gd name="adj" fmla="val 7813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0" name="Text 8"/>
          <p:cNvSpPr/>
          <p:nvPr/>
        </p:nvSpPr>
        <p:spPr>
          <a:xfrm>
            <a:off x="4378285" y="3297912"/>
            <a:ext cx="2402919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⚙️ Action (Acción)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378285" y="4233386"/>
            <a:ext cx="240291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Lo que el flujo </a:t>
            </a:r>
            <a:r>
              <a:rPr lang="en-US" sz="17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hace</a:t>
            </a: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cuando se activa. Ejemplo: enviar una notificación.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2431137"/>
            <a:ext cx="473690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Tipos de flujos en Power Automate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7599521" y="3040618"/>
            <a:ext cx="3008948" cy="2138720"/>
          </a:xfrm>
          <a:prstGeom prst="roundRect">
            <a:avLst>
              <a:gd name="adj" fmla="val 4454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4" name="Text 12"/>
          <p:cNvSpPr/>
          <p:nvPr/>
        </p:nvSpPr>
        <p:spPr>
          <a:xfrm>
            <a:off x="7833955" y="3275052"/>
            <a:ext cx="254007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Automático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833955" y="3856196"/>
            <a:ext cx="254007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activa cuando ocurre algo (ej. llega un correo).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10835283" y="3040618"/>
            <a:ext cx="3008948" cy="2138720"/>
          </a:xfrm>
          <a:prstGeom prst="roundRect">
            <a:avLst>
              <a:gd name="adj" fmla="val 4454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7" name="Text 15"/>
          <p:cNvSpPr/>
          <p:nvPr/>
        </p:nvSpPr>
        <p:spPr>
          <a:xfrm>
            <a:off x="11069717" y="3275052"/>
            <a:ext cx="254007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Instantáneo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1069717" y="3856196"/>
            <a:ext cx="254007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ejecuta al pulsar un botón manualmente.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7599521" y="5406152"/>
            <a:ext cx="6244709" cy="1412915"/>
          </a:xfrm>
          <a:prstGeom prst="roundRect">
            <a:avLst>
              <a:gd name="adj" fmla="val 6743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0" name="Text 18"/>
          <p:cNvSpPr/>
          <p:nvPr/>
        </p:nvSpPr>
        <p:spPr>
          <a:xfrm>
            <a:off x="7833955" y="56405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Programado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833955" y="6221730"/>
            <a:ext cx="57758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Se ejecuta según un horario definido.</a:t>
            </a:r>
            <a:endParaRPr lang="en-US" sz="1750" dirty="0"/>
          </a:p>
        </p:txBody>
      </p:sp>
      <p:pic>
        <p:nvPicPr>
          <p:cNvPr id="23" name="Imagen 22" descr="Logotipo&#10;&#10;Descripción generada automáticamente">
            <a:extLst>
              <a:ext uri="{FF2B5EF4-FFF2-40B4-BE49-F238E27FC236}">
                <a16:creationId xmlns:a16="http://schemas.microsoft.com/office/drawing/2014/main" id="{5B2A9D8C-7389-9D29-4C4C-6A326471D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183" y="545425"/>
            <a:ext cx="8881467" cy="564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Cómo funciona un flujo (visión completa)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1079183" y="1398151"/>
            <a:ext cx="12471916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Esto es básicamente una cadena lógica: pasa algo → hago algo. Es una secuencia predefinida de pasos que se ejecuta automáticamente.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599" y="1819870"/>
            <a:ext cx="7325082" cy="4347448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06531" y="2882459"/>
            <a:ext cx="623576" cy="62357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750964" y="5158903"/>
            <a:ext cx="1820843" cy="35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Resultado</a:t>
            </a:r>
            <a:endParaRPr lang="en-US" sz="22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3656" y="2883628"/>
            <a:ext cx="623576" cy="62357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456201" y="5158903"/>
            <a:ext cx="1820843" cy="35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Proceso</a:t>
            </a:r>
            <a:endParaRPr lang="en-US" sz="22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28894" y="2883628"/>
            <a:ext cx="623576" cy="62357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124025" y="5158903"/>
            <a:ext cx="1820844" cy="350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Evento</a:t>
            </a:r>
            <a:endParaRPr lang="en-US" sz="2200" dirty="0"/>
          </a:p>
        </p:txBody>
      </p:sp>
      <p:sp>
        <p:nvSpPr>
          <p:cNvPr id="11" name="Shape 5"/>
          <p:cNvSpPr/>
          <p:nvPr/>
        </p:nvSpPr>
        <p:spPr>
          <a:xfrm>
            <a:off x="1079183" y="6329243"/>
            <a:ext cx="12471916" cy="1354931"/>
          </a:xfrm>
          <a:prstGeom prst="roundRect">
            <a:avLst>
              <a:gd name="adj" fmla="val 5603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919" y="6534031"/>
            <a:ext cx="282416" cy="225862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723073" y="6518315"/>
            <a:ext cx="2259330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Ejemplo práctico:</a:t>
            </a:r>
            <a:endParaRPr lang="en-US" sz="1750" dirty="0"/>
          </a:p>
        </p:txBody>
      </p:sp>
      <p:sp>
        <p:nvSpPr>
          <p:cNvPr id="14" name="Text 7"/>
          <p:cNvSpPr/>
          <p:nvPr/>
        </p:nvSpPr>
        <p:spPr>
          <a:xfrm>
            <a:off x="1723073" y="6944678"/>
            <a:ext cx="11647289" cy="519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Evento (Trigger):</a:t>
            </a:r>
            <a:r>
              <a:rPr lang="en-US" sz="14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Correo con "URGENTE" recibido → </a:t>
            </a:r>
            <a:r>
              <a:rPr lang="en-US" sz="14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Proceso:</a:t>
            </a:r>
            <a:r>
              <a:rPr lang="en-US" sz="14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Validar remitente y datos adjuntos → </a:t>
            </a:r>
            <a:r>
              <a:rPr lang="en-US" sz="140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Resultado:</a:t>
            </a:r>
            <a:r>
              <a:rPr lang="en-US" sz="14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Enviar alerta prioritaria por Teams</a:t>
            </a:r>
            <a:endParaRPr lang="en-US" sz="1400" dirty="0"/>
          </a:p>
        </p:txBody>
      </p:sp>
      <p:pic>
        <p:nvPicPr>
          <p:cNvPr id="16" name="Imagen 15" descr="Logotipo&#10;&#10;Descripción generada automáticamente">
            <a:extLst>
              <a:ext uri="{FF2B5EF4-FFF2-40B4-BE49-F238E27FC236}">
                <a16:creationId xmlns:a16="http://schemas.microsoft.com/office/drawing/2014/main" id="{E50BA18A-C7D8-AED6-4B0A-BE5DAA05E6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2400"/>
            <a:ext cx="741604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Casos de uso en la empresa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51340"/>
            <a:ext cx="13042821" cy="19564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77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No es solo </a:t>
            </a:r>
            <a:r>
              <a:rPr lang="en-US" sz="2400" b="1" dirty="0" err="1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en</a:t>
            </a:r>
            <a:r>
              <a:rPr lang="en-US" sz="2400" b="1" dirty="0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 TI. Es </a:t>
            </a:r>
            <a:r>
              <a:rPr lang="en-US" sz="2400" b="1" dirty="0" err="1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una</a:t>
            </a:r>
            <a:r>
              <a:rPr lang="en-US" sz="2400" b="1" dirty="0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herramienta</a:t>
            </a:r>
            <a:r>
              <a:rPr lang="en-US" sz="2400" b="1" dirty="0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negocio</a:t>
            </a:r>
            <a:r>
              <a:rPr lang="en-US" sz="2400" b="1" dirty="0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esencial</a:t>
            </a:r>
            <a:r>
              <a:rPr lang="en-US" sz="2400" b="1" dirty="0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 para </a:t>
            </a:r>
            <a:r>
              <a:rPr lang="en-US" sz="2400" b="1" dirty="0" err="1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todos</a:t>
            </a:r>
            <a:r>
              <a:rPr lang="en-US" sz="2400" b="1" dirty="0">
                <a:solidFill>
                  <a:srgbClr val="000000"/>
                </a:solidFill>
                <a:latin typeface="Radio Canada Bold"/>
                <a:ea typeface="Radio Canada Bold" pitchFamily="34" charset="-122"/>
                <a:cs typeface="Radio Canada Bold" pitchFamily="34" charset="-120"/>
              </a:rPr>
              <a:t>.</a:t>
            </a:r>
            <a:endParaRPr lang="en-US" sz="1600" dirty="0">
              <a:latin typeface="Radio Canada Bold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4447937"/>
            <a:ext cx="453628" cy="45362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1850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Finanzas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5675471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Automatiza validaciones de gastos, aprobaciones de facturas y procesos de conciliación bancaria para asegurar la precisión y eficiencia.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5893" y="4447937"/>
            <a:ext cx="453628" cy="4536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5893" y="51850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Recursos Humanos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235893" y="5675471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Optimiza el onboarding de nuevos empleados, la gestión de vacaciones y la comunicación interna con flujos automatizados.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77995" y="4447937"/>
            <a:ext cx="453628" cy="45362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7995" y="51850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Operaciones</a:t>
            </a:r>
            <a:endParaRPr lang="en-US" sz="2200" dirty="0"/>
          </a:p>
        </p:txBody>
      </p:sp>
      <p:sp>
        <p:nvSpPr>
          <p:cNvPr id="12" name="Text 7"/>
          <p:cNvSpPr/>
          <p:nvPr/>
        </p:nvSpPr>
        <p:spPr>
          <a:xfrm>
            <a:off x="9677995" y="5675471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Genera alertas de stock, automatiza el seguimiento de pedidos y facilita la coordinación entre equipos para mejorar la productividad.</a:t>
            </a:r>
            <a:endParaRPr lang="en-US" sz="1750" dirty="0"/>
          </a:p>
        </p:txBody>
      </p:sp>
      <p:pic>
        <p:nvPicPr>
          <p:cNvPr id="14" name="Imagen 13" descr="Logotipo&#10;&#10;Descripción generada automáticamente">
            <a:extLst>
              <a:ext uri="{FF2B5EF4-FFF2-40B4-BE49-F238E27FC236}">
                <a16:creationId xmlns:a16="http://schemas.microsoft.com/office/drawing/2014/main" id="{D3E60434-268E-C7A8-53D4-95EAF6C058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4205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Qué haremos hoy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19099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Ahora pasamos a lo importante: construir.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809047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erpetua" panose="02020502060401020303" pitchFamily="18" charset="0"/>
              </a:rPr>
              <a:t>01</a:t>
            </a:r>
            <a:endParaRPr lang="en-US" sz="1750" dirty="0">
              <a:latin typeface="Perpetua" panose="02020502060401020303" pitchFamily="18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93790" y="4164092"/>
            <a:ext cx="4196358" cy="30480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6" name="Text 4"/>
          <p:cNvSpPr/>
          <p:nvPr/>
        </p:nvSpPr>
        <p:spPr>
          <a:xfrm>
            <a:off x="793790" y="4338399"/>
            <a:ext cx="33891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Crear un flujo desde cero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93790" y="4828818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Paso a paso, construiremos nuestra primera automatización.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16962" y="4164092"/>
            <a:ext cx="4196358" cy="30480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0" name="Text 8"/>
          <p:cNvSpPr/>
          <p:nvPr/>
        </p:nvSpPr>
        <p:spPr>
          <a:xfrm>
            <a:off x="5216962" y="4338399"/>
            <a:ext cx="28822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Integrar con Outlook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216962" y="4828818"/>
            <a:ext cx="419635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Conectaremos Power Automate con una herramienta clave de comunicación.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9640133" y="3809047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 Light" pitchFamily="34" charset="0"/>
                <a:ea typeface="Radio Canada Light" pitchFamily="34" charset="-122"/>
                <a:cs typeface="Radio Canada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640133" y="4164092"/>
            <a:ext cx="4196358" cy="30480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14" name="Text 12"/>
          <p:cNvSpPr/>
          <p:nvPr/>
        </p:nvSpPr>
        <p:spPr>
          <a:xfrm>
            <a:off x="9640133" y="4338399"/>
            <a:ext cx="39796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Automatizar una notificación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9640133" y="4828818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Configuraremos un flujo para recibir avisos importantes automáticamente.</a:t>
            </a:r>
            <a:endParaRPr lang="en-US" sz="1750" dirty="0"/>
          </a:p>
        </p:txBody>
      </p:sp>
      <p:pic>
        <p:nvPicPr>
          <p:cNvPr id="17" name="Imagen 16" descr="Logotipo&#10;&#10;Descripción generada automáticamente">
            <a:extLst>
              <a:ext uri="{FF2B5EF4-FFF2-40B4-BE49-F238E27FC236}">
                <a16:creationId xmlns:a16="http://schemas.microsoft.com/office/drawing/2014/main" id="{F2CA3DD3-A3B2-8F5C-3F32-9CEDE6378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  <p:sp>
        <p:nvSpPr>
          <p:cNvPr id="16" name="Text 2">
            <a:extLst>
              <a:ext uri="{FF2B5EF4-FFF2-40B4-BE49-F238E27FC236}">
                <a16:creationId xmlns:a16="http://schemas.microsoft.com/office/drawing/2014/main" id="{E57D6D95-CF0C-AFC6-4D7C-275E8037B862}"/>
              </a:ext>
            </a:extLst>
          </p:cNvPr>
          <p:cNvSpPr/>
          <p:nvPr/>
        </p:nvSpPr>
        <p:spPr>
          <a:xfrm>
            <a:off x="5328619" y="3766125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erpetua" panose="02020502060401020303" pitchFamily="18" charset="0"/>
              </a:rPr>
              <a:t>02</a:t>
            </a:r>
            <a:endParaRPr lang="en-US" sz="1750" dirty="0">
              <a:latin typeface="Perpetua" panose="02020502060401020303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6948" y="554355"/>
            <a:ext cx="5012650" cy="509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Buenas prácticas iniciales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6056948" y="1239441"/>
            <a:ext cx="8002905" cy="568762"/>
          </a:xfrm>
          <a:prstGeom prst="roundRect">
            <a:avLst>
              <a:gd name="adj" fmla="val 12039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9944" y="1468160"/>
            <a:ext cx="203716" cy="16299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86657" y="1397318"/>
            <a:ext cx="7310199" cy="2240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Esto les va a ahorrar horas de frustración.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6056948" y="1940004"/>
            <a:ext cx="8002905" cy="672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Antes de sumergirnos en la construcción de nuestro primer flujo, es crucial establecer algunas bases. Seguir estas prácticas te ayudará a evitar problemas comunes y a construir automatizaciones más robustas y fáciles de mantener.</a:t>
            </a:r>
            <a:endParaRPr lang="en-US" sz="1250" dirty="0"/>
          </a:p>
        </p:txBody>
      </p:sp>
      <p:sp>
        <p:nvSpPr>
          <p:cNvPr id="8" name="Shape 4"/>
          <p:cNvSpPr/>
          <p:nvPr/>
        </p:nvSpPr>
        <p:spPr>
          <a:xfrm>
            <a:off x="6056948" y="2744033"/>
            <a:ext cx="8002905" cy="1144905"/>
          </a:xfrm>
          <a:prstGeom prst="roundRect">
            <a:avLst>
              <a:gd name="adj" fmla="val 5981"/>
            </a:avLst>
          </a:prstGeom>
          <a:solidFill>
            <a:srgbClr val="FFFFFF"/>
          </a:solidFill>
          <a:ln w="2286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9" name="Shape 5"/>
          <p:cNvSpPr/>
          <p:nvPr/>
        </p:nvSpPr>
        <p:spPr>
          <a:xfrm>
            <a:off x="6079808" y="2766893"/>
            <a:ext cx="652105" cy="1099185"/>
          </a:xfrm>
          <a:prstGeom prst="roundRect">
            <a:avLst>
              <a:gd name="adj" fmla="val 6294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79833" y="3194209"/>
            <a:ext cx="244435" cy="24443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849070" y="2929890"/>
            <a:ext cx="2037874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Empezar simple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6849070" y="3254931"/>
            <a:ext cx="7024926" cy="448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Aborda problemas pequeños y específicos al principio. Un flujo sencillo es más fácil de depurar y entender.</a:t>
            </a:r>
            <a:endParaRPr lang="en-US" sz="1250" dirty="0"/>
          </a:p>
        </p:txBody>
      </p:sp>
      <p:sp>
        <p:nvSpPr>
          <p:cNvPr id="13" name="Shape 8"/>
          <p:cNvSpPr/>
          <p:nvPr/>
        </p:nvSpPr>
        <p:spPr>
          <a:xfrm>
            <a:off x="6056948" y="4006096"/>
            <a:ext cx="8002905" cy="1144905"/>
          </a:xfrm>
          <a:prstGeom prst="roundRect">
            <a:avLst>
              <a:gd name="adj" fmla="val 5981"/>
            </a:avLst>
          </a:prstGeom>
          <a:solidFill>
            <a:srgbClr val="FFFFFF"/>
          </a:solidFill>
          <a:ln w="2286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4" name="Shape 9"/>
          <p:cNvSpPr/>
          <p:nvPr/>
        </p:nvSpPr>
        <p:spPr>
          <a:xfrm>
            <a:off x="6079808" y="4028956"/>
            <a:ext cx="652105" cy="1099185"/>
          </a:xfrm>
          <a:prstGeom prst="roundRect">
            <a:avLst>
              <a:gd name="adj" fmla="val 6294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79833" y="4456271"/>
            <a:ext cx="244435" cy="24443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849070" y="4191953"/>
            <a:ext cx="2037874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Probar paso a paso</a:t>
            </a:r>
            <a:endParaRPr lang="en-US" sz="1600" dirty="0"/>
          </a:p>
        </p:txBody>
      </p:sp>
      <p:sp>
        <p:nvSpPr>
          <p:cNvPr id="17" name="Text 11"/>
          <p:cNvSpPr/>
          <p:nvPr/>
        </p:nvSpPr>
        <p:spPr>
          <a:xfrm>
            <a:off x="6849070" y="4516993"/>
            <a:ext cx="7024926" cy="448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Verifica cada acción individualmente a medida que la construyes. No esperes al final para probar todo el flujo.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6056948" y="5268158"/>
            <a:ext cx="8002905" cy="1144905"/>
          </a:xfrm>
          <a:prstGeom prst="roundRect">
            <a:avLst>
              <a:gd name="adj" fmla="val 5981"/>
            </a:avLst>
          </a:prstGeom>
          <a:solidFill>
            <a:srgbClr val="FFFFFF"/>
          </a:solidFill>
          <a:ln w="2286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9" name="Shape 13"/>
          <p:cNvSpPr/>
          <p:nvPr/>
        </p:nvSpPr>
        <p:spPr>
          <a:xfrm>
            <a:off x="6079808" y="5291018"/>
            <a:ext cx="652105" cy="1099185"/>
          </a:xfrm>
          <a:prstGeom prst="roundRect">
            <a:avLst>
              <a:gd name="adj" fmla="val 6294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79833" y="5718334"/>
            <a:ext cx="244435" cy="24443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849070" y="5454015"/>
            <a:ext cx="2364581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Nombrar correctamente</a:t>
            </a:r>
            <a:endParaRPr lang="en-US" sz="1600" dirty="0"/>
          </a:p>
        </p:txBody>
      </p:sp>
      <p:sp>
        <p:nvSpPr>
          <p:cNvPr id="22" name="Text 15"/>
          <p:cNvSpPr/>
          <p:nvPr/>
        </p:nvSpPr>
        <p:spPr>
          <a:xfrm>
            <a:off x="6849070" y="5779056"/>
            <a:ext cx="7024926" cy="448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Usa nombres descriptivos para tus flujos, conexiones y acciones. Esto es vital para la legibilidad y el mantenimiento futuro.</a:t>
            </a:r>
            <a:endParaRPr lang="en-US" sz="1250" dirty="0"/>
          </a:p>
        </p:txBody>
      </p:sp>
      <p:sp>
        <p:nvSpPr>
          <p:cNvPr id="23" name="Shape 16"/>
          <p:cNvSpPr/>
          <p:nvPr/>
        </p:nvSpPr>
        <p:spPr>
          <a:xfrm>
            <a:off x="6056948" y="6530221"/>
            <a:ext cx="8002905" cy="1144905"/>
          </a:xfrm>
          <a:prstGeom prst="roundRect">
            <a:avLst>
              <a:gd name="adj" fmla="val 5981"/>
            </a:avLst>
          </a:prstGeom>
          <a:solidFill>
            <a:srgbClr val="FFFFFF"/>
          </a:solidFill>
          <a:ln w="2286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24" name="Shape 17"/>
          <p:cNvSpPr/>
          <p:nvPr/>
        </p:nvSpPr>
        <p:spPr>
          <a:xfrm>
            <a:off x="6079808" y="6553081"/>
            <a:ext cx="652105" cy="1099185"/>
          </a:xfrm>
          <a:prstGeom prst="roundRect">
            <a:avLst>
              <a:gd name="adj" fmla="val 6294"/>
            </a:avLst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79833" y="6980396"/>
            <a:ext cx="244435" cy="244435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849070" y="6716078"/>
            <a:ext cx="2037874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Validar resultados</a:t>
            </a:r>
            <a:endParaRPr lang="en-US" sz="1600" dirty="0"/>
          </a:p>
        </p:txBody>
      </p:sp>
      <p:sp>
        <p:nvSpPr>
          <p:cNvPr id="27" name="Text 19"/>
          <p:cNvSpPr/>
          <p:nvPr/>
        </p:nvSpPr>
        <p:spPr>
          <a:xfrm>
            <a:off x="6849070" y="7041118"/>
            <a:ext cx="7024926" cy="448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Siempre confirma que tu automatización logra el objetivo deseado. Un flujo "terminado" no es útil si no funciona como esperas.</a:t>
            </a:r>
            <a:endParaRPr lang="en-US" sz="1250" dirty="0"/>
          </a:p>
        </p:txBody>
      </p:sp>
      <p:pic>
        <p:nvPicPr>
          <p:cNvPr id="29" name="Imagen 28" descr="Logotipo&#10;&#10;Descripción generada automáticamente">
            <a:extLst>
              <a:ext uri="{FF2B5EF4-FFF2-40B4-BE49-F238E27FC236}">
                <a16:creationId xmlns:a16="http://schemas.microsoft.com/office/drawing/2014/main" id="{55EED956-36C9-AA2E-883A-AFE78F8B6E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5313" y="532805"/>
            <a:ext cx="4252913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Errores comunes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595313" y="1255752"/>
            <a:ext cx="7953375" cy="607933"/>
          </a:xfrm>
          <a:prstGeom prst="roundRect">
            <a:avLst>
              <a:gd name="adj" fmla="val 11753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334" y="1494711"/>
            <a:ext cx="212646" cy="1700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48001" y="1425773"/>
            <a:ext cx="7230666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¡Esto le pasa a todos cuando empiezan, es completamente normal!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595313" y="2007156"/>
            <a:ext cx="7953375" cy="1811536"/>
          </a:xfrm>
          <a:prstGeom prst="roundRect">
            <a:avLst>
              <a:gd name="adj" fmla="val 3944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8" name="Shape 4"/>
          <p:cNvSpPr/>
          <p:nvPr/>
        </p:nvSpPr>
        <p:spPr>
          <a:xfrm>
            <a:off x="772954" y="2184797"/>
            <a:ext cx="510302" cy="510302"/>
          </a:xfrm>
          <a:prstGeom prst="roundRect">
            <a:avLst>
              <a:gd name="adj" fmla="val 1791700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3328" y="2325052"/>
            <a:ext cx="229553" cy="22955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72954" y="2822615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Ambición Excesiva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772954" y="3164800"/>
            <a:ext cx="759809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Intentar automatizar procesos complejos desde el inicio sin la experiencia necesaria puede llevar a la frustración.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595313" y="3946207"/>
            <a:ext cx="7953375" cy="1811536"/>
          </a:xfrm>
          <a:prstGeom prst="roundRect">
            <a:avLst>
              <a:gd name="adj" fmla="val 3944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3" name="Shape 8"/>
          <p:cNvSpPr/>
          <p:nvPr/>
        </p:nvSpPr>
        <p:spPr>
          <a:xfrm>
            <a:off x="772954" y="4123849"/>
            <a:ext cx="510302" cy="510302"/>
          </a:xfrm>
          <a:prstGeom prst="roundRect">
            <a:avLst>
              <a:gd name="adj" fmla="val 1791700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3328" y="4264104"/>
            <a:ext cx="229553" cy="22955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72954" y="4761667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Falta de Claridad</a:t>
            </a:r>
            <a:endParaRPr lang="en-US" sz="1650" dirty="0"/>
          </a:p>
        </p:txBody>
      </p:sp>
      <p:sp>
        <p:nvSpPr>
          <p:cNvPr id="16" name="Text 10"/>
          <p:cNvSpPr/>
          <p:nvPr/>
        </p:nvSpPr>
        <p:spPr>
          <a:xfrm>
            <a:off x="772954" y="5103852"/>
            <a:ext cx="759809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No entender a fondo el proceso manual antes de automatizarlo resulta en flujos ineficientes o con errores lógicos.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595313" y="5885259"/>
            <a:ext cx="7953375" cy="1811536"/>
          </a:xfrm>
          <a:prstGeom prst="roundRect">
            <a:avLst>
              <a:gd name="adj" fmla="val 3944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8" name="Shape 12"/>
          <p:cNvSpPr/>
          <p:nvPr/>
        </p:nvSpPr>
        <p:spPr>
          <a:xfrm>
            <a:off x="772954" y="6062901"/>
            <a:ext cx="510302" cy="510302"/>
          </a:xfrm>
          <a:prstGeom prst="roundRect">
            <a:avLst>
              <a:gd name="adj" fmla="val 17917009"/>
            </a:avLst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3328" y="6203156"/>
            <a:ext cx="229553" cy="229552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72954" y="6700718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No Probar el Flujo</a:t>
            </a:r>
            <a:endParaRPr lang="en-US" sz="1650" dirty="0"/>
          </a:p>
        </p:txBody>
      </p:sp>
      <p:sp>
        <p:nvSpPr>
          <p:cNvPr id="21" name="Text 14"/>
          <p:cNvSpPr/>
          <p:nvPr/>
        </p:nvSpPr>
        <p:spPr>
          <a:xfrm>
            <a:off x="772954" y="7042904"/>
            <a:ext cx="7598092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Saltarse las pruebas en cada etapa aumenta el riesgo de fallos en producción y dificulta la depuración.</a:t>
            </a:r>
            <a:endParaRPr lang="en-US" sz="1300" dirty="0"/>
          </a:p>
        </p:txBody>
      </p:sp>
      <p:pic>
        <p:nvPicPr>
          <p:cNvPr id="23" name="Imagen 22" descr="Logotipo&#10;&#10;Descripción generada automáticamente">
            <a:extLst>
              <a:ext uri="{FF2B5EF4-FFF2-40B4-BE49-F238E27FC236}">
                <a16:creationId xmlns:a16="http://schemas.microsoft.com/office/drawing/2014/main" id="{9E1DD6C6-D1AD-B614-2419-5CF20F5167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  <p:txBody>
          <a:bodyPr/>
          <a:lstStyle/>
          <a:p>
            <a:endParaRPr lang="es-CL"/>
          </a:p>
        </p:txBody>
      </p:sp>
      <p:sp>
        <p:nvSpPr>
          <p:cNvPr id="4" name="Text 1"/>
          <p:cNvSpPr/>
          <p:nvPr/>
        </p:nvSpPr>
        <p:spPr>
          <a:xfrm>
            <a:off x="3224451" y="3408878"/>
            <a:ext cx="818149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Primer flujo: ¡Manos a la obra!</a:t>
            </a:r>
            <a:endParaRPr lang="en-US" sz="4450" dirty="0"/>
          </a:p>
        </p:txBody>
      </p:sp>
      <p:sp>
        <p:nvSpPr>
          <p:cNvPr id="5" name="Text 2"/>
          <p:cNvSpPr/>
          <p:nvPr/>
        </p:nvSpPr>
        <p:spPr>
          <a:xfrm>
            <a:off x="793790" y="4457819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Perfecto, es momento de abrir Power Automate y construir nuestro primer flujo juntos, paso a paso.</a:t>
            </a:r>
            <a:endParaRPr lang="en-US" sz="1750" dirty="0"/>
          </a:p>
        </p:txBody>
      </p:sp>
      <p:pic>
        <p:nvPicPr>
          <p:cNvPr id="7" name="Imagen 6" descr="Logotipo&#10;&#10;Descripción generada automáticamente">
            <a:extLst>
              <a:ext uri="{FF2B5EF4-FFF2-40B4-BE49-F238E27FC236}">
                <a16:creationId xmlns:a16="http://schemas.microsoft.com/office/drawing/2014/main" id="{FF41842C-FEE7-D883-B913-FE8D187B75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D4E5F7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562" y="605909"/>
            <a:ext cx="5263158" cy="70176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1407" y="639842"/>
            <a:ext cx="5582007" cy="697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Resumen y cierre</a:t>
            </a:r>
            <a:endParaRPr lang="en-US" sz="4350" dirty="0"/>
          </a:p>
        </p:txBody>
      </p:sp>
      <p:sp>
        <p:nvSpPr>
          <p:cNvPr id="5" name="Text 2"/>
          <p:cNvSpPr/>
          <p:nvPr/>
        </p:nvSpPr>
        <p:spPr>
          <a:xfrm>
            <a:off x="781407" y="1667232"/>
            <a:ext cx="758118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Hoy hemos construido las bases de la automatización con Power Automate. Estos son los conceptos clave que debes llevarte: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781407" y="2623066"/>
            <a:ext cx="3680698" cy="2354223"/>
          </a:xfrm>
          <a:prstGeom prst="roundRect">
            <a:avLst>
              <a:gd name="adj" fmla="val 3983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7" name="Text 4"/>
          <p:cNvSpPr/>
          <p:nvPr/>
        </p:nvSpPr>
        <p:spPr>
          <a:xfrm>
            <a:off x="1012269" y="2853928"/>
            <a:ext cx="3218974" cy="697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Automatizar = eficiencia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1012269" y="3683437"/>
            <a:ext cx="3218974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Eliminar tareas repetitivas para enfocarse en lo importante.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4681895" y="2623066"/>
            <a:ext cx="3680698" cy="2354223"/>
          </a:xfrm>
          <a:prstGeom prst="roundRect">
            <a:avLst>
              <a:gd name="adj" fmla="val 3983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0" name="Text 7"/>
          <p:cNvSpPr/>
          <p:nvPr/>
        </p:nvSpPr>
        <p:spPr>
          <a:xfrm>
            <a:off x="4912757" y="2853928"/>
            <a:ext cx="3138130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Flujo = Trigger + Acción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4912757" y="3334583"/>
            <a:ext cx="321897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Todo flujo se activa por un evento y ejecuta acciones.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81407" y="5197078"/>
            <a:ext cx="7581186" cy="1296710"/>
          </a:xfrm>
          <a:prstGeom prst="roundRect">
            <a:avLst>
              <a:gd name="adj" fmla="val 7232"/>
            </a:avLst>
          </a:prstGeom>
          <a:solidFill>
            <a:srgbClr val="D4E5F7"/>
          </a:solidFill>
          <a:ln w="7620">
            <a:solidFill>
              <a:srgbClr val="BACBDD"/>
            </a:solidFill>
            <a:prstDash val="solid"/>
          </a:ln>
        </p:spPr>
        <p:txBody>
          <a:bodyPr/>
          <a:lstStyle/>
          <a:p>
            <a:endParaRPr lang="es-CL"/>
          </a:p>
        </p:txBody>
      </p:sp>
      <p:sp>
        <p:nvSpPr>
          <p:cNvPr id="13" name="Text 10"/>
          <p:cNvSpPr/>
          <p:nvPr/>
        </p:nvSpPr>
        <p:spPr>
          <a:xfrm>
            <a:off x="1012269" y="5427940"/>
            <a:ext cx="3779758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Radio Canada Bold" pitchFamily="34" charset="0"/>
                <a:ea typeface="Radio Canada Bold" pitchFamily="34" charset="-122"/>
                <a:cs typeface="Radio Canada Bold" pitchFamily="34" charset="-120"/>
              </a:rPr>
              <a:t>Power Automate = accesible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1012269" y="5908596"/>
            <a:ext cx="711946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Sin programación avanzada, cualquier profesional puede usarlo.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1116330" y="6988135"/>
            <a:ext cx="72462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🚀 </a:t>
            </a:r>
            <a:r>
              <a:rPr lang="en-US" sz="1750" b="1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Próxima sesión:</a:t>
            </a:r>
            <a:r>
              <a:rPr lang="en-US" sz="1750" dirty="0">
                <a:solidFill>
                  <a:srgbClr val="000000"/>
                </a:solidFill>
                <a:latin typeface="Radio Canada" pitchFamily="34" charset="0"/>
                <a:ea typeface="Radio Canada" pitchFamily="34" charset="-122"/>
                <a:cs typeface="Radio Canada" pitchFamily="34" charset="-120"/>
              </a:rPr>
              <a:t> Flujo automático con correo electrónico.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781407" y="6740962"/>
            <a:ext cx="30480" cy="848678"/>
          </a:xfrm>
          <a:prstGeom prst="rect">
            <a:avLst/>
          </a:prstGeom>
          <a:solidFill>
            <a:srgbClr val="297FD5"/>
          </a:solidFill>
          <a:ln/>
        </p:spPr>
        <p:txBody>
          <a:bodyPr/>
          <a:lstStyle/>
          <a:p>
            <a:endParaRPr lang="es-CL"/>
          </a:p>
        </p:txBody>
      </p:sp>
      <p:pic>
        <p:nvPicPr>
          <p:cNvPr id="18" name="Imagen 17" descr="Logotipo&#10;&#10;Descripción generada automáticamente">
            <a:extLst>
              <a:ext uri="{FF2B5EF4-FFF2-40B4-BE49-F238E27FC236}">
                <a16:creationId xmlns:a16="http://schemas.microsoft.com/office/drawing/2014/main" id="{BCD17CCF-20AC-AE3B-21F7-ADA51517E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08361" y="262498"/>
            <a:ext cx="1457325" cy="9810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1127</Words>
  <Application>Microsoft Office PowerPoint</Application>
  <PresentationFormat>Personalizado</PresentationFormat>
  <Paragraphs>148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Oscar Conejeros</cp:lastModifiedBy>
  <cp:revision>13</cp:revision>
  <dcterms:created xsi:type="dcterms:W3CDTF">2026-04-30T17:19:10Z</dcterms:created>
  <dcterms:modified xsi:type="dcterms:W3CDTF">2026-06-08T21:19:55Z</dcterms:modified>
</cp:coreProperties>
</file>