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Radio Canada" panose="020B0604020202020204" charset="0"/>
      <p:regular r:id="rId16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8C35B4-B307-B8F2-017D-49ECE50D4FC6}" v="43" dt="2026-06-08T21:27:31.2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44048-01BC-40D2-A126-4A3D5D1EC6E0}" type="datetimeFigureOut">
              <a:t>08/06/2026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11B76-6652-43C3-9C1A-45915A3879F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769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2614493"/>
            <a:ext cx="1143714" cy="426244"/>
          </a:xfrm>
          <a:prstGeom prst="roundRect">
            <a:avLst>
              <a:gd name="adj" fmla="val 17880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Text 1"/>
          <p:cNvSpPr/>
          <p:nvPr/>
        </p:nvSpPr>
        <p:spPr>
          <a:xfrm>
            <a:off x="929878" y="2682478"/>
            <a:ext cx="871538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UNIDAD 2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93790" y="313146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Primeros pasos en Power Automate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793790" y="488918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Ahora que ya entendemos qué es la automatización, es el momento de abrir la herramienta y empezar a trabajar con ella de forma práctica.</a:t>
            </a:r>
            <a:endParaRPr lang="en-US" sz="1750" dirty="0"/>
          </a:p>
        </p:txBody>
      </p: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F193133E-265E-3BD3-A278-77F36F680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8165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Objetivo de la sesión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04406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Hoy pasamos de lo conceptual a lo operativo. Al terminar esta sesión seréis capaces de: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2662118"/>
            <a:ext cx="6407944" cy="2229445"/>
          </a:xfrm>
          <a:prstGeom prst="roundRect">
            <a:avLst>
              <a:gd name="adj" fmla="val 4273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1028224" y="2896553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5390" y="3083600"/>
            <a:ext cx="306110" cy="30611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28224" y="38038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Navegar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028224" y="4294227"/>
            <a:ext cx="5939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Moverse con soltura por el entorno de Power Automate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428548" y="2662118"/>
            <a:ext cx="6408063" cy="2229445"/>
          </a:xfrm>
          <a:prstGeom prst="roundRect">
            <a:avLst>
              <a:gd name="adj" fmla="val 4273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0" name="Shape 7"/>
          <p:cNvSpPr/>
          <p:nvPr/>
        </p:nvSpPr>
        <p:spPr>
          <a:xfrm>
            <a:off x="7662982" y="2896553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0148" y="3083600"/>
            <a:ext cx="306110" cy="30611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62982" y="38038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Entender la interfaz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7662982" y="4294227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Identificar cada zona y su función dentro del editor</a:t>
            </a:r>
            <a:endParaRPr lang="en-US" sz="1750" dirty="0"/>
          </a:p>
        </p:txBody>
      </p:sp>
      <p:sp>
        <p:nvSpPr>
          <p:cNvPr id="14" name="Shape 10"/>
          <p:cNvSpPr/>
          <p:nvPr/>
        </p:nvSpPr>
        <p:spPr>
          <a:xfrm>
            <a:off x="793790" y="5118378"/>
            <a:ext cx="6407944" cy="2229445"/>
          </a:xfrm>
          <a:prstGeom prst="roundRect">
            <a:avLst>
              <a:gd name="adj" fmla="val 4273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5" name="Shape 11"/>
          <p:cNvSpPr/>
          <p:nvPr/>
        </p:nvSpPr>
        <p:spPr>
          <a:xfrm>
            <a:off x="1028224" y="535281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5390" y="5539859"/>
            <a:ext cx="306110" cy="30611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028224" y="62600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Crear flujos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1028224" y="6750487"/>
            <a:ext cx="5939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Diseñar flujos con mayor control y precisión</a:t>
            </a:r>
            <a:endParaRPr lang="en-US" sz="1750" dirty="0"/>
          </a:p>
        </p:txBody>
      </p:sp>
      <p:sp>
        <p:nvSpPr>
          <p:cNvPr id="19" name="Shape 14"/>
          <p:cNvSpPr/>
          <p:nvPr/>
        </p:nvSpPr>
        <p:spPr>
          <a:xfrm>
            <a:off x="7428548" y="5118378"/>
            <a:ext cx="6408063" cy="2229445"/>
          </a:xfrm>
          <a:prstGeom prst="roundRect">
            <a:avLst>
              <a:gd name="adj" fmla="val 4273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0" name="Shape 15"/>
          <p:cNvSpPr/>
          <p:nvPr/>
        </p:nvSpPr>
        <p:spPr>
          <a:xfrm>
            <a:off x="7662982" y="5352812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50148" y="5539859"/>
            <a:ext cx="306110" cy="30611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62982" y="62600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Integrar con Excel</a:t>
            </a:r>
            <a:endParaRPr lang="en-US" sz="2200" dirty="0"/>
          </a:p>
        </p:txBody>
      </p:sp>
      <p:sp>
        <p:nvSpPr>
          <p:cNvPr id="23" name="Text 17"/>
          <p:cNvSpPr/>
          <p:nvPr/>
        </p:nvSpPr>
        <p:spPr>
          <a:xfrm>
            <a:off x="7662982" y="6750487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Conectar flujos con datos reales en hojas de cálculo</a:t>
            </a:r>
            <a:endParaRPr lang="en-US" sz="1750" dirty="0"/>
          </a:p>
        </p:txBody>
      </p:sp>
      <p:pic>
        <p:nvPicPr>
          <p:cNvPr id="25" name="Imagen 24" descr="Logotipo&#10;&#10;Descripción generada automáticamente">
            <a:extLst>
              <a:ext uri="{FF2B5EF4-FFF2-40B4-BE49-F238E27FC236}">
                <a16:creationId xmlns:a16="http://schemas.microsoft.com/office/drawing/2014/main" id="{B713DF41-A2CD-436B-9BF3-8B349B636A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779865"/>
            <a:ext cx="4205168" cy="268378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559981" y="2050494"/>
            <a:ext cx="1170503" cy="441484"/>
          </a:xfrm>
          <a:prstGeom prst="roundRect">
            <a:avLst>
              <a:gd name="adj" fmla="val 17263"/>
            </a:avLst>
          </a:prstGeom>
          <a:noFill/>
          <a:ln w="7620">
            <a:solidFill>
              <a:srgbClr val="297FD5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4" name="Text 1"/>
          <p:cNvSpPr/>
          <p:nvPr/>
        </p:nvSpPr>
        <p:spPr>
          <a:xfrm>
            <a:off x="5703689" y="2126099"/>
            <a:ext cx="88308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97FD5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INTERFAZ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559981" y="2582704"/>
            <a:ext cx="777156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Interfaz de Power Automate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5559981" y="3518297"/>
            <a:ext cx="828413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El entorno no es complejo, pero conocer dónde está cada elemento os ahorrará tiempo desde el primer día.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4973955"/>
            <a:ext cx="3090505" cy="1730812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3048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Shape 5"/>
          <p:cNvSpPr/>
          <p:nvPr/>
        </p:nvSpPr>
        <p:spPr>
          <a:xfrm>
            <a:off x="763310" y="4973955"/>
            <a:ext cx="121920" cy="1730812"/>
          </a:xfrm>
          <a:prstGeom prst="roundRect">
            <a:avLst>
              <a:gd name="adj" fmla="val 7813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9" name="Text 6"/>
          <p:cNvSpPr/>
          <p:nvPr/>
        </p:nvSpPr>
        <p:spPr>
          <a:xfrm>
            <a:off x="1142524" y="5231249"/>
            <a:ext cx="248447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Menú lateral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142524" y="5721668"/>
            <a:ext cx="248447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Navegación principal de la plataforma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4111109" y="4973955"/>
            <a:ext cx="3090624" cy="1730812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3048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2" name="Shape 9"/>
          <p:cNvSpPr/>
          <p:nvPr/>
        </p:nvSpPr>
        <p:spPr>
          <a:xfrm>
            <a:off x="4080629" y="4973955"/>
            <a:ext cx="121920" cy="1730812"/>
          </a:xfrm>
          <a:prstGeom prst="roundRect">
            <a:avLst>
              <a:gd name="adj" fmla="val 7813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3" name="Text 10"/>
          <p:cNvSpPr/>
          <p:nvPr/>
        </p:nvSpPr>
        <p:spPr>
          <a:xfrm>
            <a:off x="4459843" y="5231249"/>
            <a:ext cx="24845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Área de trabajo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4459843" y="5721668"/>
            <a:ext cx="248459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Zona central donde se diseñan los flujos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7428548" y="4973955"/>
            <a:ext cx="3090624" cy="1730812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3048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6" name="Shape 13"/>
          <p:cNvSpPr/>
          <p:nvPr/>
        </p:nvSpPr>
        <p:spPr>
          <a:xfrm>
            <a:off x="7398067" y="4973955"/>
            <a:ext cx="121920" cy="1730812"/>
          </a:xfrm>
          <a:prstGeom prst="roundRect">
            <a:avLst>
              <a:gd name="adj" fmla="val 7813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7" name="Text 14"/>
          <p:cNvSpPr/>
          <p:nvPr/>
        </p:nvSpPr>
        <p:spPr>
          <a:xfrm>
            <a:off x="7777282" y="5231249"/>
            <a:ext cx="24845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Mis flujos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7777282" y="5721668"/>
            <a:ext cx="248459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Acceso directo a todos vuestros flujos</a:t>
            </a:r>
            <a:endParaRPr lang="en-US" sz="1750" dirty="0"/>
          </a:p>
        </p:txBody>
      </p:sp>
      <p:sp>
        <p:nvSpPr>
          <p:cNvPr id="19" name="Shape 16"/>
          <p:cNvSpPr/>
          <p:nvPr/>
        </p:nvSpPr>
        <p:spPr>
          <a:xfrm>
            <a:off x="10745986" y="4973955"/>
            <a:ext cx="3090624" cy="1730812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3048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0" name="Shape 17"/>
          <p:cNvSpPr/>
          <p:nvPr/>
        </p:nvSpPr>
        <p:spPr>
          <a:xfrm>
            <a:off x="10715506" y="4973955"/>
            <a:ext cx="121920" cy="1730812"/>
          </a:xfrm>
          <a:prstGeom prst="roundRect">
            <a:avLst>
              <a:gd name="adj" fmla="val 7813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1" name="Text 18"/>
          <p:cNvSpPr/>
          <p:nvPr/>
        </p:nvSpPr>
        <p:spPr>
          <a:xfrm>
            <a:off x="11094720" y="5231249"/>
            <a:ext cx="24845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Plantillas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11094720" y="5721668"/>
            <a:ext cx="248459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Punto de partida para crear rápidamente</a:t>
            </a:r>
            <a:endParaRPr lang="en-US" sz="1750" dirty="0"/>
          </a:p>
        </p:txBody>
      </p:sp>
      <p:pic>
        <p:nvPicPr>
          <p:cNvPr id="24" name="Imagen 23" descr="Logotipo&#10;&#10;Descripción generada automáticamente">
            <a:extLst>
              <a:ext uri="{FF2B5EF4-FFF2-40B4-BE49-F238E27FC236}">
                <a16:creationId xmlns:a16="http://schemas.microsoft.com/office/drawing/2014/main" id="{BE89569C-59E2-66B7-CEE6-011AEF474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462408" y="639604"/>
            <a:ext cx="5316260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Menú principal</a:t>
            </a:r>
            <a:endParaRPr lang="en-US" sz="4150" dirty="0"/>
          </a:p>
        </p:txBody>
      </p:sp>
      <p:sp>
        <p:nvSpPr>
          <p:cNvPr id="4" name="Text 1"/>
          <p:cNvSpPr/>
          <p:nvPr/>
        </p:nvSpPr>
        <p:spPr>
          <a:xfrm>
            <a:off x="3462408" y="1603058"/>
            <a:ext cx="7655481" cy="659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Estas cuatro opciones son las </a:t>
            </a:r>
            <a:r>
              <a:rPr lang="en-US" sz="1650" dirty="0" err="1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que</a:t>
            </a: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</a:t>
            </a:r>
            <a:r>
              <a:rPr lang="en-US" sz="1650" dirty="0" err="1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usarás</a:t>
            </a: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constantemente. Centra la atención en </a:t>
            </a:r>
            <a:r>
              <a:rPr lang="en-US" sz="16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Crear</a:t>
            </a: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y </a:t>
            </a:r>
            <a:r>
              <a:rPr lang="en-US" sz="16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Mis flujos</a:t>
            </a: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.</a:t>
            </a:r>
            <a:endParaRPr lang="en-US" sz="16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408" y="2486382"/>
            <a:ext cx="1063228" cy="127587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724946" y="2699028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Inicio</a:t>
            </a:r>
            <a:endParaRPr lang="en-US" sz="2050" dirty="0"/>
          </a:p>
        </p:txBody>
      </p:sp>
      <p:sp>
        <p:nvSpPr>
          <p:cNvPr id="7" name="Text 3"/>
          <p:cNvSpPr/>
          <p:nvPr/>
        </p:nvSpPr>
        <p:spPr>
          <a:xfrm>
            <a:off x="4724946" y="3150870"/>
            <a:ext cx="6392942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Panel general y novedades</a:t>
            </a:r>
            <a:endParaRPr lang="en-US" sz="16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2408" y="3762256"/>
            <a:ext cx="1063228" cy="127587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724946" y="3974902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Crear</a:t>
            </a:r>
            <a:endParaRPr lang="en-US" sz="2050" dirty="0"/>
          </a:p>
        </p:txBody>
      </p:sp>
      <p:sp>
        <p:nvSpPr>
          <p:cNvPr id="10" name="Text 5"/>
          <p:cNvSpPr/>
          <p:nvPr/>
        </p:nvSpPr>
        <p:spPr>
          <a:xfrm>
            <a:off x="4724946" y="4426744"/>
            <a:ext cx="6392942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Nuevo flujo desde cero o plantilla</a:t>
            </a:r>
            <a:endParaRPr lang="en-US" sz="16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2408" y="5038130"/>
            <a:ext cx="1063228" cy="127587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724946" y="5250775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Mis flujos</a:t>
            </a:r>
            <a:endParaRPr lang="en-US" sz="2050" dirty="0"/>
          </a:p>
        </p:txBody>
      </p:sp>
      <p:sp>
        <p:nvSpPr>
          <p:cNvPr id="13" name="Text 7"/>
          <p:cNvSpPr/>
          <p:nvPr/>
        </p:nvSpPr>
        <p:spPr>
          <a:xfrm>
            <a:off x="4724946" y="5702618"/>
            <a:ext cx="6392942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Gestión de </a:t>
            </a:r>
            <a:r>
              <a:rPr lang="en-US" sz="1650" dirty="0" err="1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todos</a:t>
            </a: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</a:t>
            </a:r>
            <a:r>
              <a:rPr lang="en-US" sz="1650" dirty="0" err="1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tus</a:t>
            </a: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flujos</a:t>
            </a:r>
            <a:endParaRPr lang="en-US" sz="16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2408" y="6314003"/>
            <a:ext cx="1063228" cy="1275874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724946" y="6526649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Plantillas</a:t>
            </a:r>
            <a:endParaRPr lang="en-US" sz="2050" dirty="0"/>
          </a:p>
        </p:txBody>
      </p:sp>
      <p:sp>
        <p:nvSpPr>
          <p:cNvPr id="16" name="Text 9"/>
          <p:cNvSpPr/>
          <p:nvPr/>
        </p:nvSpPr>
        <p:spPr>
          <a:xfrm>
            <a:off x="4724946" y="6978491"/>
            <a:ext cx="6392942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Soluciones predefinidas listas para usar</a:t>
            </a:r>
            <a:endParaRPr lang="en-US" sz="1650" dirty="0"/>
          </a:p>
        </p:txBody>
      </p:sp>
      <p:pic>
        <p:nvPicPr>
          <p:cNvPr id="18" name="Imagen 17" descr="Logotipo&#10;&#10;Descripción generada automáticamente">
            <a:extLst>
              <a:ext uri="{FF2B5EF4-FFF2-40B4-BE49-F238E27FC236}">
                <a16:creationId xmlns:a16="http://schemas.microsoft.com/office/drawing/2014/main" id="{58896B90-626A-25CD-7469-F2B508405B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2276475"/>
            <a:ext cx="1079183" cy="426244"/>
          </a:xfrm>
          <a:prstGeom prst="roundRect">
            <a:avLst>
              <a:gd name="adj" fmla="val 17880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" name="Text 1"/>
          <p:cNvSpPr/>
          <p:nvPr/>
        </p:nvSpPr>
        <p:spPr>
          <a:xfrm>
            <a:off x="929878" y="2344460"/>
            <a:ext cx="807006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GESTIÓN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93790" y="279344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Mis flujos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793790" y="3729038"/>
            <a:ext cx="828413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1750" dirty="0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Este es TU </a:t>
            </a:r>
            <a:r>
              <a:rPr lang="en-US" sz="1750" dirty="0" err="1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centro</a:t>
            </a:r>
            <a:r>
              <a:rPr lang="en-US" sz="1750" dirty="0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 de control. </a:t>
            </a:r>
            <a:r>
              <a:rPr lang="en-US" sz="1750" dirty="0" err="1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Aquí</a:t>
            </a:r>
            <a:r>
              <a:rPr lang="en-US" sz="1750" dirty="0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 </a:t>
            </a:r>
            <a:r>
              <a:rPr lang="en-US" sz="1750" dirty="0" err="1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revisas</a:t>
            </a:r>
            <a:r>
              <a:rPr lang="en-US" sz="1750" dirty="0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 el </a:t>
            </a:r>
            <a:r>
              <a:rPr lang="en-US" sz="1750" dirty="0" err="1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estado</a:t>
            </a:r>
            <a:r>
              <a:rPr lang="en-US" sz="1750" dirty="0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 de </a:t>
            </a:r>
            <a:r>
              <a:rPr lang="en-US" sz="1750" dirty="0" err="1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cada</a:t>
            </a:r>
            <a:r>
              <a:rPr lang="en-US" sz="1750" dirty="0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 </a:t>
            </a:r>
            <a:r>
              <a:rPr lang="en-US" sz="1750" dirty="0" err="1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flujo</a:t>
            </a:r>
            <a:r>
              <a:rPr lang="en-US" sz="1750" dirty="0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 y </a:t>
            </a:r>
            <a:r>
              <a:rPr lang="en-US" sz="1750" dirty="0" err="1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detectas</a:t>
            </a:r>
            <a:r>
              <a:rPr lang="en-US" sz="1750" dirty="0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 </a:t>
            </a:r>
            <a:r>
              <a:rPr lang="en-US" sz="1750" dirty="0" err="1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si</a:t>
            </a:r>
            <a:r>
              <a:rPr lang="en-US" sz="1750" dirty="0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 algo ha </a:t>
            </a:r>
            <a:r>
              <a:rPr lang="en-US" sz="1750" dirty="0" err="1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fallado</a:t>
            </a:r>
            <a:r>
              <a:rPr lang="en-US" sz="1750" dirty="0">
                <a:solidFill>
                  <a:srgbClr val="000000"/>
                </a:solidFill>
                <a:latin typeface="Radio Canada"/>
                <a:ea typeface="Radio Canada" pitchFamily="34" charset="-122"/>
                <a:cs typeface="Radio Canada" pitchFamily="34" charset="-120"/>
              </a:rPr>
              <a:t>.</a:t>
            </a:r>
            <a:endParaRPr lang="en-US" sz="1750" dirty="0">
              <a:latin typeface="Radio Canada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943" y="2138720"/>
            <a:ext cx="4205168" cy="2402919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93790" y="505194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Text 5"/>
          <p:cNvSpPr/>
          <p:nvPr/>
        </p:nvSpPr>
        <p:spPr>
          <a:xfrm>
            <a:off x="1530906" y="51298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Flujos creados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30906" y="5620226"/>
            <a:ext cx="34214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Listado completo con nombre, estado y última ejecución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5235893" y="505194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1" name="Text 8"/>
          <p:cNvSpPr/>
          <p:nvPr/>
        </p:nvSpPr>
        <p:spPr>
          <a:xfrm>
            <a:off x="5973008" y="51298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Estado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5973008" y="5620226"/>
            <a:ext cx="34214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Activo, desactivado o con errores en tiempo real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9677995" y="505194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4" name="Text 11"/>
          <p:cNvSpPr/>
          <p:nvPr/>
        </p:nvSpPr>
        <p:spPr>
          <a:xfrm>
            <a:off x="10415111" y="51298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Historial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415111" y="5620226"/>
            <a:ext cx="34214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Registro de cada ejecución: éxito, fallo y detalles</a:t>
            </a:r>
            <a:endParaRPr lang="en-US" sz="1750" dirty="0"/>
          </a:p>
        </p:txBody>
      </p:sp>
      <p:pic>
        <p:nvPicPr>
          <p:cNvPr id="17" name="Imagen 16" descr="Logotipo&#10;&#10;Descripción generada automáticamente">
            <a:extLst>
              <a:ext uri="{FF2B5EF4-FFF2-40B4-BE49-F238E27FC236}">
                <a16:creationId xmlns:a16="http://schemas.microsoft.com/office/drawing/2014/main" id="{1217B02B-9FB3-4BE2-E3F2-9289E9C49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0051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Tipos de flujos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6292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Power Automate ofrece tres categorías principales. Cada una responde a una lógica de activación diferente.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980974"/>
            <a:ext cx="4196358" cy="2047994"/>
          </a:xfrm>
          <a:prstGeom prst="roundRect">
            <a:avLst>
              <a:gd name="adj" fmla="val 4652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5" name="Text 3"/>
          <p:cNvSpPr/>
          <p:nvPr/>
        </p:nvSpPr>
        <p:spPr>
          <a:xfrm>
            <a:off x="1028224" y="42154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⚡ Automáticos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28224" y="4705826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Se ejecutan solos cuando ocurre un evento concreto: llega un correo, se crea un elemento, etc.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216962" y="3980974"/>
            <a:ext cx="4196358" cy="2047994"/>
          </a:xfrm>
          <a:prstGeom prst="roundRect">
            <a:avLst>
              <a:gd name="adj" fmla="val 4652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Text 6"/>
          <p:cNvSpPr/>
          <p:nvPr/>
        </p:nvSpPr>
        <p:spPr>
          <a:xfrm>
            <a:off x="5451396" y="42154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🖱️ Instantáneos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451396" y="4705826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Los activáis manualmente con un clic, desde el navegador o desde la app móvil.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9640133" y="3980974"/>
            <a:ext cx="4196358" cy="2047994"/>
          </a:xfrm>
          <a:prstGeom prst="roundRect">
            <a:avLst>
              <a:gd name="adj" fmla="val 4652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1" name="Text 9"/>
          <p:cNvSpPr/>
          <p:nvPr/>
        </p:nvSpPr>
        <p:spPr>
          <a:xfrm>
            <a:off x="9874568" y="42154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📅 Programados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874568" y="4705826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Se ejecutan en una fecha y hora específicas, o de forma recurrente (cada día, cada semana…).</a:t>
            </a:r>
            <a:endParaRPr lang="en-US" sz="1750" dirty="0"/>
          </a:p>
        </p:txBody>
      </p:sp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1C6D7935-9BB9-A844-356E-4D5278329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46014" y="556379"/>
            <a:ext cx="4972050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¿Cuándo usar cada tipo?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1446014" y="1343144"/>
            <a:ext cx="11738253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No todos los problemas se resuelven igual. Elegir el tipo correcto es la mitad del trabajo.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014" y="1868210"/>
            <a:ext cx="5661541" cy="5661541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014" y="1868210"/>
            <a:ext cx="5661541" cy="566154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670264" y="2246560"/>
            <a:ext cx="2360155" cy="36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AUTOMÁTICO</a:t>
            </a:r>
            <a:endParaRPr lang="en-US" sz="2300" dirty="0"/>
          </a:p>
        </p:txBody>
      </p:sp>
      <p:sp>
        <p:nvSpPr>
          <p:cNvPr id="7" name="Text 3"/>
          <p:cNvSpPr/>
          <p:nvPr/>
        </p:nvSpPr>
        <p:spPr>
          <a:xfrm>
            <a:off x="1748995" y="3907426"/>
            <a:ext cx="2334412" cy="683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✓ Llegada de correo</a:t>
            </a:r>
            <a:endParaRPr lang="en-US" sz="1600" dirty="0"/>
          </a:p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✓ Nuevo archivo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1986426" y="5311753"/>
            <a:ext cx="2345470" cy="268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PROGRAMADO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4427435" y="2246560"/>
            <a:ext cx="2492493" cy="36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INSTANTÁNEO</a:t>
            </a:r>
            <a:endParaRPr lang="en-US" sz="2300" dirty="0"/>
          </a:p>
        </p:txBody>
      </p:sp>
      <p:sp>
        <p:nvSpPr>
          <p:cNvPr id="10" name="Text 6"/>
          <p:cNvSpPr/>
          <p:nvPr/>
        </p:nvSpPr>
        <p:spPr>
          <a:xfrm>
            <a:off x="5034104" y="3793134"/>
            <a:ext cx="2073363" cy="629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✓ Enviar resumen</a:t>
            </a:r>
            <a:endParaRPr lang="en-US" sz="15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✓ Notificar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4563488" y="4956845"/>
            <a:ext cx="1323474" cy="1944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4482634" y="6000427"/>
            <a:ext cx="2385898" cy="1176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9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✓ Informes semanales</a:t>
            </a:r>
            <a:endParaRPr lang="en-US" sz="19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9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✓ Backups diarios</a:t>
            </a:r>
            <a:endParaRPr lang="en-US" sz="1950" dirty="0"/>
          </a:p>
        </p:txBody>
      </p:sp>
      <p:sp>
        <p:nvSpPr>
          <p:cNvPr id="13" name="Shape 9"/>
          <p:cNvSpPr/>
          <p:nvPr/>
        </p:nvSpPr>
        <p:spPr>
          <a:xfrm>
            <a:off x="7530227" y="2343983"/>
            <a:ext cx="5661541" cy="1484948"/>
          </a:xfrm>
          <a:prstGeom prst="roundRect">
            <a:avLst>
              <a:gd name="adj" fmla="val 4812"/>
            </a:avLst>
          </a:prstGeom>
          <a:solidFill>
            <a:srgbClr val="FFFFFF"/>
          </a:solidFill>
          <a:ln w="2286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4" name="Shape 10"/>
          <p:cNvSpPr/>
          <p:nvPr/>
        </p:nvSpPr>
        <p:spPr>
          <a:xfrm>
            <a:off x="7553087" y="2366843"/>
            <a:ext cx="5615821" cy="510302"/>
          </a:xfrm>
          <a:prstGeom prst="roundRect">
            <a:avLst>
              <a:gd name="adj" fmla="val 8626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33422" y="2490549"/>
            <a:ext cx="255151" cy="25515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723108" y="3004661"/>
            <a:ext cx="2336363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Automático → Eventos</a:t>
            </a:r>
            <a:endParaRPr lang="en-US" sz="1650" dirty="0"/>
          </a:p>
        </p:txBody>
      </p:sp>
      <p:sp>
        <p:nvSpPr>
          <p:cNvPr id="17" name="Text 12"/>
          <p:cNvSpPr/>
          <p:nvPr/>
        </p:nvSpPr>
        <p:spPr>
          <a:xfrm>
            <a:off x="7723108" y="3397925"/>
            <a:ext cx="5275778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Cuando algo ocurre y queréis que el sistema reaccione solo.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7530227" y="3956447"/>
            <a:ext cx="5661541" cy="1484948"/>
          </a:xfrm>
          <a:prstGeom prst="roundRect">
            <a:avLst>
              <a:gd name="adj" fmla="val 4812"/>
            </a:avLst>
          </a:prstGeom>
          <a:solidFill>
            <a:srgbClr val="FFFFFF"/>
          </a:solidFill>
          <a:ln w="2286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9" name="Shape 14"/>
          <p:cNvSpPr/>
          <p:nvPr/>
        </p:nvSpPr>
        <p:spPr>
          <a:xfrm>
            <a:off x="7553087" y="3979307"/>
            <a:ext cx="5615821" cy="510302"/>
          </a:xfrm>
          <a:prstGeom prst="roundRect">
            <a:avLst>
              <a:gd name="adj" fmla="val 8626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33422" y="4103013"/>
            <a:ext cx="255151" cy="25515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723108" y="4617125"/>
            <a:ext cx="2342317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Instantáneo → Manual</a:t>
            </a:r>
            <a:endParaRPr lang="en-US" sz="1650" dirty="0"/>
          </a:p>
        </p:txBody>
      </p:sp>
      <p:sp>
        <p:nvSpPr>
          <p:cNvPr id="22" name="Text 16"/>
          <p:cNvSpPr/>
          <p:nvPr/>
        </p:nvSpPr>
        <p:spPr>
          <a:xfrm>
            <a:off x="7723108" y="5010388"/>
            <a:ext cx="5275778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Cuando necesitáis decidir cuándo se ejecuta el flujo.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7530227" y="5568910"/>
            <a:ext cx="5661541" cy="1484948"/>
          </a:xfrm>
          <a:prstGeom prst="roundRect">
            <a:avLst>
              <a:gd name="adj" fmla="val 4812"/>
            </a:avLst>
          </a:prstGeom>
          <a:solidFill>
            <a:srgbClr val="FFFFFF"/>
          </a:solidFill>
          <a:ln w="2286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4" name="Shape 18"/>
          <p:cNvSpPr/>
          <p:nvPr/>
        </p:nvSpPr>
        <p:spPr>
          <a:xfrm>
            <a:off x="7553087" y="5591770"/>
            <a:ext cx="5615821" cy="510302"/>
          </a:xfrm>
          <a:prstGeom prst="roundRect">
            <a:avLst>
              <a:gd name="adj" fmla="val 8626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33422" y="5715476"/>
            <a:ext cx="255151" cy="255151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723108" y="6229588"/>
            <a:ext cx="2717244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Programado → Recurrente</a:t>
            </a:r>
            <a:endParaRPr lang="en-US" sz="1650" dirty="0"/>
          </a:p>
        </p:txBody>
      </p:sp>
      <p:sp>
        <p:nvSpPr>
          <p:cNvPr id="27" name="Text 20"/>
          <p:cNvSpPr/>
          <p:nvPr/>
        </p:nvSpPr>
        <p:spPr>
          <a:xfrm>
            <a:off x="7723108" y="6622852"/>
            <a:ext cx="5275778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Cuando la tarea se repite con una cadencia fija.</a:t>
            </a:r>
            <a:endParaRPr lang="en-US" sz="1300" dirty="0"/>
          </a:p>
        </p:txBody>
      </p:sp>
      <p:pic>
        <p:nvPicPr>
          <p:cNvPr id="29" name="Imagen 28" descr="Logotipo&#10;&#10;Descripción generada automáticamente">
            <a:extLst>
              <a:ext uri="{FF2B5EF4-FFF2-40B4-BE49-F238E27FC236}">
                <a16:creationId xmlns:a16="http://schemas.microsoft.com/office/drawing/2014/main" id="{01A48CE8-AF6F-EDD1-979C-E31DC21820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376" y="623768"/>
            <a:ext cx="7320201" cy="642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Introducción a las </a:t>
            </a:r>
            <a:r>
              <a:rPr lang="en-US" sz="4000" b="1" dirty="0" err="1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conexiones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719376" y="1545431"/>
            <a:ext cx="7705249" cy="626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Las </a:t>
            </a:r>
            <a:r>
              <a:rPr lang="en-US" sz="1600" dirty="0" err="1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conexiones</a:t>
            </a:r>
            <a:r>
              <a:rPr lang="en-US" sz="16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son el componente más poderoso de Power Automate: son el </a:t>
            </a:r>
            <a:r>
              <a:rPr lang="en-US" sz="16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puente entre sistemas</a:t>
            </a:r>
            <a:r>
              <a:rPr lang="en-US" sz="16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que normalmente no se comunican.</a:t>
            </a:r>
            <a:endParaRPr lang="en-US" sz="16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9376" y="2381964"/>
            <a:ext cx="513874" cy="51387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9376" y="3128605"/>
            <a:ext cx="2569488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Outlook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719376" y="3561398"/>
            <a:ext cx="7705249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Enviar, recibir y gestionar correos automáticamente como parte de un flujo.</a:t>
            </a:r>
            <a:endParaRPr lang="en-US" sz="16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9376" y="4247436"/>
            <a:ext cx="513874" cy="51387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19376" y="4994077"/>
            <a:ext cx="2569488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Excel</a:t>
            </a:r>
            <a:endParaRPr lang="en-US" sz="2000" dirty="0"/>
          </a:p>
        </p:txBody>
      </p:sp>
      <p:sp>
        <p:nvSpPr>
          <p:cNvPr id="10" name="Text 5"/>
          <p:cNvSpPr/>
          <p:nvPr/>
        </p:nvSpPr>
        <p:spPr>
          <a:xfrm>
            <a:off x="719376" y="5426869"/>
            <a:ext cx="7705249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Leer y escribir datos en hojas de cálculo almacenadas en la nube.</a:t>
            </a:r>
            <a:endParaRPr lang="en-US" sz="16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9376" y="6112907"/>
            <a:ext cx="513874" cy="51387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19376" y="6859548"/>
            <a:ext cx="2569488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SharePoint</a:t>
            </a:r>
            <a:endParaRPr lang="en-US" sz="2000" dirty="0"/>
          </a:p>
        </p:txBody>
      </p:sp>
      <p:sp>
        <p:nvSpPr>
          <p:cNvPr id="13" name="Text 7"/>
          <p:cNvSpPr/>
          <p:nvPr/>
        </p:nvSpPr>
        <p:spPr>
          <a:xfrm>
            <a:off x="719376" y="7292340"/>
            <a:ext cx="7705249" cy="313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Gestionar documentos y listas de forma automatizada dentro de la organización.</a:t>
            </a:r>
            <a:endParaRPr lang="en-US" sz="1600" dirty="0"/>
          </a:p>
        </p:txBody>
      </p:sp>
      <p:pic>
        <p:nvPicPr>
          <p:cNvPr id="15" name="Imagen 14" descr="Logotipo&#10;&#10;Descripción generada automáticamente">
            <a:extLst>
              <a:ext uri="{FF2B5EF4-FFF2-40B4-BE49-F238E27FC236}">
                <a16:creationId xmlns:a16="http://schemas.microsoft.com/office/drawing/2014/main" id="{21F825F9-6BFC-8C61-B466-7AF0D9EDD4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883569"/>
            <a:ext cx="4205168" cy="262818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559981" y="1317546"/>
            <a:ext cx="1950244" cy="426244"/>
          </a:xfrm>
          <a:prstGeom prst="roundRect">
            <a:avLst>
              <a:gd name="adj" fmla="val 17880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Text 1"/>
          <p:cNvSpPr/>
          <p:nvPr/>
        </p:nvSpPr>
        <p:spPr>
          <a:xfrm>
            <a:off x="5696069" y="1385530"/>
            <a:ext cx="167806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⚠️ Punto crítico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559981" y="1834515"/>
            <a:ext cx="696991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Excel en Power Automate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5559981" y="2770108"/>
            <a:ext cx="828413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Para que Excel funcione con Power Automate, el archivo debe cumplir tres condiciones. La tercera es la que más errores genera: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559981" y="3751064"/>
            <a:ext cx="8284131" cy="1326713"/>
          </a:xfrm>
          <a:prstGeom prst="roundRect">
            <a:avLst>
              <a:gd name="adj" fmla="val 7181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795" y="4087535"/>
            <a:ext cx="283488" cy="22681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97097" y="4034552"/>
            <a:ext cx="732020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Recuerda:</a:t>
            </a: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Un rango de celdas sin convertir en tabla no será visible para Power Automate.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800" y="5595104"/>
            <a:ext cx="340162" cy="34016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30906" y="55880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Archivo en la nube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1530906" y="6078498"/>
            <a:ext cx="342149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Debe estar en OneDrive o SharePoint, no en el escritorio local.</a:t>
            </a:r>
            <a:endParaRPr lang="en-US" sz="17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20903" y="5595104"/>
            <a:ext cx="340162" cy="34016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973008" y="55880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Tabla estructurada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5973008" y="6078498"/>
            <a:ext cx="342149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Los datos deben estar dentro de una </a:t>
            </a:r>
            <a:r>
              <a:rPr lang="en-US" sz="17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tabla oficial de Excel</a:t>
            </a: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(Insertar → Tabla).</a:t>
            </a:r>
            <a:endParaRPr lang="en-US" sz="17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63006" y="5595104"/>
            <a:ext cx="340162" cy="340162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0415111" y="55880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Datos accesibles</a:t>
            </a:r>
            <a:endParaRPr lang="en-US" sz="2200" dirty="0"/>
          </a:p>
        </p:txBody>
      </p:sp>
      <p:sp>
        <p:nvSpPr>
          <p:cNvPr id="18" name="Text 11"/>
          <p:cNvSpPr/>
          <p:nvPr/>
        </p:nvSpPr>
        <p:spPr>
          <a:xfrm>
            <a:off x="10415111" y="6078498"/>
            <a:ext cx="342149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Power Automate solo ve las celdas que forman parte de la tabla.</a:t>
            </a:r>
            <a:endParaRPr lang="en-US" sz="1750" dirty="0"/>
          </a:p>
        </p:txBody>
      </p:sp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id="{CB06FA86-3622-704A-284D-FB67E29FEB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46014" y="510897"/>
            <a:ext cx="6497122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Estructura de un flujo completo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1446014" y="1297662"/>
            <a:ext cx="11738253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Un flujo robusto sigue una lógica clara de cuatro fases. Cada paso transforma o filtra los datos antes de pasar al siguiente.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175" y="1679258"/>
            <a:ext cx="10681811" cy="565773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453130" y="5722824"/>
            <a:ext cx="2641056" cy="330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Condición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3265322" y="6146861"/>
            <a:ext cx="2828864" cy="4621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Filtro o decisión lógica aplicada.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2420184" y="2637924"/>
            <a:ext cx="2641056" cy="330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Trigger</a:t>
            </a:r>
            <a:endParaRPr lang="en-US" sz="2050" dirty="0"/>
          </a:p>
        </p:txBody>
      </p:sp>
      <p:sp>
        <p:nvSpPr>
          <p:cNvPr id="8" name="Text 5"/>
          <p:cNvSpPr/>
          <p:nvPr/>
        </p:nvSpPr>
        <p:spPr>
          <a:xfrm>
            <a:off x="2232375" y="3061961"/>
            <a:ext cx="2828865" cy="231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Evento que inicia el flujo.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570909" y="2406832"/>
            <a:ext cx="2641056" cy="330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Acción</a:t>
            </a:r>
            <a:endParaRPr lang="en-US" sz="2050" dirty="0"/>
          </a:p>
        </p:txBody>
      </p:sp>
      <p:sp>
        <p:nvSpPr>
          <p:cNvPr id="10" name="Text 7"/>
          <p:cNvSpPr/>
          <p:nvPr/>
        </p:nvSpPr>
        <p:spPr>
          <a:xfrm>
            <a:off x="8570909" y="2830868"/>
            <a:ext cx="2828865" cy="4621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Tarea que se ejecuta tras la condición.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9568642" y="5723008"/>
            <a:ext cx="2641056" cy="330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Datos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9568642" y="6147044"/>
            <a:ext cx="2828865" cy="4621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Resultado almacenado o enviado.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1446014" y="7480459"/>
            <a:ext cx="11738253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En las próximas sesiones construiremos flujos reales aplicando esta estructura con datos de Excel y conectores de Outlook.</a:t>
            </a:r>
            <a:endParaRPr lang="en-US" sz="1300" dirty="0"/>
          </a:p>
        </p:txBody>
      </p:sp>
      <p:pic>
        <p:nvPicPr>
          <p:cNvPr id="15" name="Imagen 14" descr="Logotipo&#10;&#10;Descripción generada automáticamente">
            <a:extLst>
              <a:ext uri="{FF2B5EF4-FFF2-40B4-BE49-F238E27FC236}">
                <a16:creationId xmlns:a16="http://schemas.microsoft.com/office/drawing/2014/main" id="{88EF7759-1A4C-FAB2-4766-5BF41BC19D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9025" y="671512"/>
            <a:ext cx="5493425" cy="686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Qué haremos hoy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769025" y="1677353"/>
            <a:ext cx="13092351" cy="69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Hoy vamos a construir un flujo completo que simula un caso de negocio real, integrando varias de las funcionalidades que hemos visto.</a:t>
            </a:r>
            <a:endParaRPr lang="en-US" sz="1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025" y="2609017"/>
            <a:ext cx="6546175" cy="87891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8695" y="3700701"/>
            <a:ext cx="274665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Recepción de Correo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988695" y="4171593"/>
            <a:ext cx="6106835" cy="69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El flujo se activará al recibir un email específico con ciertos criterios.</a:t>
            </a:r>
            <a:endParaRPr lang="en-US" sz="17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609017"/>
            <a:ext cx="6546175" cy="87891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534870" y="3700701"/>
            <a:ext cx="274665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Validación de Datos</a:t>
            </a:r>
            <a:endParaRPr lang="en-US" sz="2150" dirty="0"/>
          </a:p>
        </p:txBody>
      </p:sp>
      <p:sp>
        <p:nvSpPr>
          <p:cNvPr id="9" name="Text 5"/>
          <p:cNvSpPr/>
          <p:nvPr/>
        </p:nvSpPr>
        <p:spPr>
          <a:xfrm>
            <a:off x="7534870" y="4171593"/>
            <a:ext cx="6106835" cy="69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Se extraerá y verificará información clave dentro del contenido del correo.</a:t>
            </a:r>
            <a:endParaRPr lang="en-US" sz="17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025" y="5083493"/>
            <a:ext cx="6546175" cy="87891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88695" y="6175177"/>
            <a:ext cx="274665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Registro en Excel</a:t>
            </a:r>
            <a:endParaRPr lang="en-US" sz="2150" dirty="0"/>
          </a:p>
        </p:txBody>
      </p:sp>
      <p:sp>
        <p:nvSpPr>
          <p:cNvPr id="12" name="Text 7"/>
          <p:cNvSpPr/>
          <p:nvPr/>
        </p:nvSpPr>
        <p:spPr>
          <a:xfrm>
            <a:off x="988695" y="6646069"/>
            <a:ext cx="6106835" cy="69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Los datos validados se añadirán automáticamente a una tabla en una hoja de cálculo de Excel.</a:t>
            </a:r>
            <a:endParaRPr lang="en-US" sz="17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5083493"/>
            <a:ext cx="6546175" cy="87891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534870" y="6175177"/>
            <a:ext cx="2804993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Envío de Notificación</a:t>
            </a:r>
            <a:endParaRPr lang="en-US" sz="2150" dirty="0"/>
          </a:p>
        </p:txBody>
      </p:sp>
      <p:sp>
        <p:nvSpPr>
          <p:cNvPr id="15" name="Text 9"/>
          <p:cNvSpPr/>
          <p:nvPr/>
        </p:nvSpPr>
        <p:spPr>
          <a:xfrm>
            <a:off x="7534870" y="6646069"/>
            <a:ext cx="6106835" cy="69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Finalmente, se enviará una confirmación o alerta a los usuarios relevantes.</a:t>
            </a:r>
            <a:endParaRPr lang="en-US" sz="1700" dirty="0"/>
          </a:p>
        </p:txBody>
      </p:sp>
      <p:pic>
        <p:nvPicPr>
          <p:cNvPr id="17" name="Imagen 16" descr="Logotipo&#10;&#10;Descripción generada automáticamente">
            <a:extLst>
              <a:ext uri="{FF2B5EF4-FFF2-40B4-BE49-F238E27FC236}">
                <a16:creationId xmlns:a16="http://schemas.microsoft.com/office/drawing/2014/main" id="{11843C9B-F8AA-659F-ED4A-B3F86C4413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08378"/>
            <a:ext cx="1014269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Buenas prácticas en Power Automate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47078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Como dijo un sabio: "</a:t>
            </a:r>
            <a:r>
              <a:rPr lang="en-US" sz="17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Esto marca la diferencia entre algo que funciona y algo productivo.</a:t>
            </a: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" Adoptar estos principios te ayudará a construir flujos robustos y eficientes: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791903"/>
            <a:ext cx="4196358" cy="3129201"/>
          </a:xfrm>
          <a:prstGeom prst="roundRect">
            <a:avLst>
              <a:gd name="adj" fmla="val 4675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793790" y="3761423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Shape 4"/>
          <p:cNvSpPr/>
          <p:nvPr/>
        </p:nvSpPr>
        <p:spPr>
          <a:xfrm>
            <a:off x="2551688" y="3451741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55761" y="3655814"/>
            <a:ext cx="272177" cy="27217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51084" y="43588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Nombrar flujos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51084" y="4849297"/>
            <a:ext cx="368177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Usa una convención clara y consistente. Esto facilitará su gestión, depuración y mantenimiento por ti y por otros.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5216962" y="3791903"/>
            <a:ext cx="4196358" cy="3129201"/>
          </a:xfrm>
          <a:prstGeom prst="roundRect">
            <a:avLst>
              <a:gd name="adj" fmla="val 4675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1" name="Shape 8"/>
          <p:cNvSpPr/>
          <p:nvPr/>
        </p:nvSpPr>
        <p:spPr>
          <a:xfrm>
            <a:off x="5216962" y="3761423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2" name="Shape 9"/>
          <p:cNvSpPr/>
          <p:nvPr/>
        </p:nvSpPr>
        <p:spPr>
          <a:xfrm>
            <a:off x="6974860" y="3451741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8933" y="3655814"/>
            <a:ext cx="272177" cy="27217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74256" y="43588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Validar datos</a:t>
            </a:r>
            <a:endParaRPr lang="en-US" sz="2200" dirty="0"/>
          </a:p>
        </p:txBody>
      </p:sp>
      <p:sp>
        <p:nvSpPr>
          <p:cNvPr id="15" name="Text 11"/>
          <p:cNvSpPr/>
          <p:nvPr/>
        </p:nvSpPr>
        <p:spPr>
          <a:xfrm>
            <a:off x="5474256" y="4849297"/>
            <a:ext cx="368177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Asegura que la información recibida es correcta y completa antes de procesarla. Esto previene errores inesperados y mejora la fiabilidad.</a:t>
            </a:r>
            <a:endParaRPr lang="en-US" sz="1750" dirty="0"/>
          </a:p>
        </p:txBody>
      </p:sp>
      <p:sp>
        <p:nvSpPr>
          <p:cNvPr id="16" name="Shape 12"/>
          <p:cNvSpPr/>
          <p:nvPr/>
        </p:nvSpPr>
        <p:spPr>
          <a:xfrm>
            <a:off x="9640133" y="3791903"/>
            <a:ext cx="4196358" cy="3129201"/>
          </a:xfrm>
          <a:prstGeom prst="roundRect">
            <a:avLst>
              <a:gd name="adj" fmla="val 4675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7" name="Shape 13"/>
          <p:cNvSpPr/>
          <p:nvPr/>
        </p:nvSpPr>
        <p:spPr>
          <a:xfrm>
            <a:off x="9640133" y="3761423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8" name="Shape 14"/>
          <p:cNvSpPr/>
          <p:nvPr/>
        </p:nvSpPr>
        <p:spPr>
          <a:xfrm>
            <a:off x="11398032" y="3451741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02105" y="3655814"/>
            <a:ext cx="272177" cy="272177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9897427" y="43588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Probar siempre</a:t>
            </a:r>
            <a:endParaRPr lang="en-US" sz="2200" dirty="0"/>
          </a:p>
        </p:txBody>
      </p:sp>
      <p:sp>
        <p:nvSpPr>
          <p:cNvPr id="21" name="Text 16"/>
          <p:cNvSpPr/>
          <p:nvPr/>
        </p:nvSpPr>
        <p:spPr>
          <a:xfrm>
            <a:off x="9897427" y="4849297"/>
            <a:ext cx="368177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Realiza pruebas exhaustivas en cada paso y del flujo completo antes de ponerlo en producción. Detectarás fallos a tiempo y evitarás problemas mayores.</a:t>
            </a:r>
            <a:endParaRPr lang="en-US" sz="1750" dirty="0"/>
          </a:p>
        </p:txBody>
      </p:sp>
      <p:pic>
        <p:nvPicPr>
          <p:cNvPr id="23" name="Imagen 22" descr="Logotipo&#10;&#10;Descripción generada automáticamente">
            <a:extLst>
              <a:ext uri="{FF2B5EF4-FFF2-40B4-BE49-F238E27FC236}">
                <a16:creationId xmlns:a16="http://schemas.microsoft.com/office/drawing/2014/main" id="{6D9E174B-6AA9-02ED-70F1-A0DBAFF6D2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64498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Transición a Práctica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69392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Ahora, vamos a pasar de la teoría a la acción. Construiremos un flujo más completo paso a paso, aplicando todo lo aprendido y viendo cómo se conectan las piezas en tiempo real.</a:t>
            </a:r>
            <a:endParaRPr lang="en-US" sz="1750" dirty="0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2258F4CD-8C89-8BAE-FB6C-D9BEF3536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9762" y="275945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918</Words>
  <Application>Microsoft Office PowerPoint</Application>
  <PresentationFormat>Personalizado</PresentationFormat>
  <Paragraphs>130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Oscar Conejeros</cp:lastModifiedBy>
  <cp:revision>20</cp:revision>
  <dcterms:created xsi:type="dcterms:W3CDTF">2026-04-30T14:30:04Z</dcterms:created>
  <dcterms:modified xsi:type="dcterms:W3CDTF">2026-06-08T21:31:41Z</dcterms:modified>
</cp:coreProperties>
</file>