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embeddedFontLs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Radio Canada" panose="020B0604020202020204" charset="0"/>
      <p:regular r:id="rId24"/>
    </p:embeddedFont>
  </p:embeddedFontLst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AC18D-3ECC-B1A4-D966-184072CF03D1}" v="2" dt="2026-06-08T21:59:09.646"/>
    <p1510:client id="{A46C3282-EDF2-45E9-AB46-37D0A15161A0}" v="20" dt="2026-06-08T22:02:25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59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1682204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Unidad 3 – Outlook, Excel y SharePoint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2780779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Integra Power Automate con las herramientas más usadas en entornos profesionales para construir automatizaciones reales, eficientes y cercanas a escenarios del mundo laboral.</a:t>
            </a:r>
            <a:endParaRPr lang="en-US" sz="110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3E541B12-EB1D-D575-0FAC-7833A26E9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0BDAB846-A3CD-63C4-3ABD-FD2071B3C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225004"/>
            <a:ext cx="1620217" cy="266402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581174" y="1267495"/>
            <a:ext cx="1450107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OBJETIVOS DE LA UNIDAD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548110"/>
            <a:ext cx="4158407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¿Qué vamos a aprender?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496119" y="2416299"/>
            <a:ext cx="2622724" cy="1502122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6" name="Shape 4"/>
          <p:cNvSpPr/>
          <p:nvPr/>
        </p:nvSpPr>
        <p:spPr>
          <a:xfrm>
            <a:off x="496119" y="2397249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Shape 5"/>
          <p:cNvSpPr/>
          <p:nvPr/>
        </p:nvSpPr>
        <p:spPr>
          <a:xfrm>
            <a:off x="1594805" y="2203698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8" name="Text 6"/>
          <p:cNvSpPr/>
          <p:nvPr/>
        </p:nvSpPr>
        <p:spPr>
          <a:xfrm>
            <a:off x="1722351" y="2310036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56927" y="2770659"/>
            <a:ext cx="19154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Integrar herramientas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56927" y="3077170"/>
            <a:ext cx="23011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Conectar Power Automate con Outlook, Excel y SharePoint en flujos reales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60601" y="2416299"/>
            <a:ext cx="2622724" cy="1502122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Shape 10"/>
          <p:cNvSpPr/>
          <p:nvPr/>
        </p:nvSpPr>
        <p:spPr>
          <a:xfrm>
            <a:off x="3260601" y="2397249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Shape 11"/>
          <p:cNvSpPr/>
          <p:nvPr/>
        </p:nvSpPr>
        <p:spPr>
          <a:xfrm>
            <a:off x="4359287" y="2203698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4" name="Text 12"/>
          <p:cNvSpPr/>
          <p:nvPr/>
        </p:nvSpPr>
        <p:spPr>
          <a:xfrm>
            <a:off x="4486833" y="2310036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21410" y="277065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Trabajar con datos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421410" y="3077170"/>
            <a:ext cx="23011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Gestionar archivos, registros y procesos de forma automatizada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25083" y="2416299"/>
            <a:ext cx="2622724" cy="1502122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Shape 16"/>
          <p:cNvSpPr/>
          <p:nvPr/>
        </p:nvSpPr>
        <p:spPr>
          <a:xfrm>
            <a:off x="6025083" y="2397249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9" name="Shape 17"/>
          <p:cNvSpPr/>
          <p:nvPr/>
        </p:nvSpPr>
        <p:spPr>
          <a:xfrm>
            <a:off x="7123770" y="2203698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0" name="Text 18"/>
          <p:cNvSpPr/>
          <p:nvPr/>
        </p:nvSpPr>
        <p:spPr>
          <a:xfrm>
            <a:off x="7251316" y="2310036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185892" y="2770659"/>
            <a:ext cx="200769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Automatizar escenarios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185892" y="3077170"/>
            <a:ext cx="23011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Construir flujos útiles y aplicables a contextos profesionales reales</a:t>
            </a:r>
            <a:endParaRPr lang="en-US" sz="1100" dirty="0"/>
          </a:p>
        </p:txBody>
      </p:sp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98C43A0F-9B4C-DB06-9D93-EE4E2F980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47654" y="360387"/>
            <a:ext cx="2032471" cy="222349"/>
          </a:xfrm>
          <a:prstGeom prst="roundRect">
            <a:avLst>
              <a:gd name="adj" fmla="val 18076"/>
            </a:avLst>
          </a:prstGeom>
          <a:noFill/>
          <a:ln w="4763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3924151" y="401017"/>
            <a:ext cx="1879476" cy="141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5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BLOQUE 1 · OUTLOOK Y ADJUNTOS · 1,5 H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3847654" y="623069"/>
            <a:ext cx="4782815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Outlook como origen de procesos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3847654" y="1148209"/>
            <a:ext cx="4877693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Muchos procesos empresariales comienzan con un correo electrónico. Power Automate permite </a:t>
            </a:r>
            <a:r>
              <a:rPr lang="en-US" sz="9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reaccionar automáticamente</a:t>
            </a: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a esos eventos, eliminando tareas manuales repetitivas.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3847654" y="1790774"/>
            <a:ext cx="4877693" cy="672405"/>
          </a:xfrm>
          <a:prstGeom prst="roundRect">
            <a:avLst>
              <a:gd name="adj" fmla="val 7472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/>
          <p:nvPr/>
        </p:nvSpPr>
        <p:spPr>
          <a:xfrm>
            <a:off x="3971999" y="1915120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Lectura de correos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971999" y="2162473"/>
            <a:ext cx="462900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Monitorizar bandejas y detectar mensajes relevantes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847654" y="2564085"/>
            <a:ext cx="4877693" cy="672405"/>
          </a:xfrm>
          <a:prstGeom prst="roundRect">
            <a:avLst>
              <a:gd name="adj" fmla="val 7472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/>
          <p:nvPr/>
        </p:nvSpPr>
        <p:spPr>
          <a:xfrm>
            <a:off x="3971999" y="2688431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Envío automático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971999" y="2935784"/>
            <a:ext cx="462900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Responder o notificar sin intervención manual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3847654" y="3337396"/>
            <a:ext cx="4877693" cy="672405"/>
          </a:xfrm>
          <a:prstGeom prst="roundRect">
            <a:avLst>
              <a:gd name="adj" fmla="val 7472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Text 11"/>
          <p:cNvSpPr/>
          <p:nvPr/>
        </p:nvSpPr>
        <p:spPr>
          <a:xfrm>
            <a:off x="3971999" y="3461742"/>
            <a:ext cx="160124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Detección de adjuntos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3971999" y="3709095"/>
            <a:ext cx="462900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Identificar y procesar archivos adjuntos automáticamente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3847654" y="4110707"/>
            <a:ext cx="4877693" cy="672405"/>
          </a:xfrm>
          <a:prstGeom prst="roundRect">
            <a:avLst>
              <a:gd name="adj" fmla="val 7472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Text 14"/>
          <p:cNvSpPr/>
          <p:nvPr/>
        </p:nvSpPr>
        <p:spPr>
          <a:xfrm>
            <a:off x="3971999" y="4235053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Clasificación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971999" y="4482405"/>
            <a:ext cx="462900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Categorizar correos según contenido o remitente</a:t>
            </a:r>
            <a:endParaRPr lang="en-US" sz="900" dirty="0"/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1C4F390E-8E9C-1E7F-10C1-1BEB04046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636836"/>
            <a:ext cx="5177582" cy="262860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24339" y="813271"/>
            <a:ext cx="1146870" cy="266402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6109395" y="855762"/>
            <a:ext cx="976759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CONCEPTO CLAVE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024339" y="1136377"/>
            <a:ext cx="2628230" cy="70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Trabajar con adjuntos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024339" y="1986855"/>
            <a:ext cx="2628230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Los adjuntos son archivos asociados a un correo. Power Automate puede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validar su existencia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y procesarlos automáticamente, uno de los escenarios más comunes en empresas.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96119" y="3584377"/>
            <a:ext cx="2622724" cy="1081757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Shape 5"/>
          <p:cNvSpPr/>
          <p:nvPr/>
        </p:nvSpPr>
        <p:spPr>
          <a:xfrm>
            <a:off x="477069" y="3584377"/>
            <a:ext cx="76200" cy="1081757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6"/>
          <p:cNvSpPr/>
          <p:nvPr/>
        </p:nvSpPr>
        <p:spPr>
          <a:xfrm>
            <a:off x="714077" y="374518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Validar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14077" y="4051697"/>
            <a:ext cx="22439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Comprobar si el correo tiene adjuntos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60601" y="3584377"/>
            <a:ext cx="2622724" cy="1081757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3241551" y="3584377"/>
            <a:ext cx="76200" cy="1081757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0"/>
          <p:cNvSpPr/>
          <p:nvPr/>
        </p:nvSpPr>
        <p:spPr>
          <a:xfrm>
            <a:off x="3478560" y="374518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Filtrar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478560" y="4051697"/>
            <a:ext cx="224395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Verificar el asunto o remitente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025083" y="3584377"/>
            <a:ext cx="2622724" cy="1081757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6" name="Shape 13"/>
          <p:cNvSpPr/>
          <p:nvPr/>
        </p:nvSpPr>
        <p:spPr>
          <a:xfrm>
            <a:off x="6006033" y="3584377"/>
            <a:ext cx="76200" cy="1081757"/>
          </a:xfrm>
          <a:prstGeom prst="roundRect">
            <a:avLst>
              <a:gd name="adj" fmla="val 78140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7" name="Text 14"/>
          <p:cNvSpPr/>
          <p:nvPr/>
        </p:nvSpPr>
        <p:spPr>
          <a:xfrm>
            <a:off x="6243042" y="374518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Guardar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6243042" y="4051697"/>
            <a:ext cx="22439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Almacenar el archivo en OneDrive o SharePoint</a:t>
            </a:r>
            <a:endParaRPr lang="en-US" sz="1100" dirty="0"/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6E2E1B29-4A93-1F4E-ED78-63A47C569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65162" y="381149"/>
            <a:ext cx="1292721" cy="253901"/>
          </a:xfrm>
          <a:prstGeom prst="roundRect">
            <a:avLst>
              <a:gd name="adj" fmla="val 17588"/>
            </a:avLst>
          </a:prstGeom>
          <a:noFill/>
          <a:ln w="4763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549622" y="425723"/>
            <a:ext cx="1123801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EJERCICIO PRÁCTICO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65162" y="684833"/>
            <a:ext cx="4252987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Flujo del ejercicio: Outlook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297" y="1286991"/>
            <a:ext cx="6387331" cy="292328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5000" y="2016856"/>
            <a:ext cx="410678" cy="4106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69112" y="3400583"/>
            <a:ext cx="1199178" cy="46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Guardar archivo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1536" y="2017626"/>
            <a:ext cx="410677" cy="41067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757819" y="3400583"/>
            <a:ext cx="1199178" cy="46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Validar asunto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28456" y="2017626"/>
            <a:ext cx="410677" cy="4106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254740" y="3400583"/>
            <a:ext cx="1199178" cy="46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Validar adjunto</a:t>
            </a:r>
            <a:endParaRPr lang="en-US" sz="14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17163" y="2017626"/>
            <a:ext cx="410677" cy="41067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718806" y="3400583"/>
            <a:ext cx="1199178" cy="46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Correo recibido</a:t>
            </a:r>
            <a:endParaRPr lang="en-US" sz="1450" dirty="0"/>
          </a:p>
        </p:txBody>
      </p:sp>
      <p:sp>
        <p:nvSpPr>
          <p:cNvPr id="14" name="Text 7"/>
          <p:cNvSpPr/>
          <p:nvPr/>
        </p:nvSpPr>
        <p:spPr>
          <a:xfrm>
            <a:off x="465162" y="4350395"/>
            <a:ext cx="8213675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Este flujo combina </a:t>
            </a:r>
            <a:r>
              <a:rPr lang="en-US" sz="10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triggers, condiciones y acciones</a:t>
            </a: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para procesar correos entrantes de forma completamente automatizada, sin intervención del usuario.</a:t>
            </a:r>
            <a:endParaRPr lang="en-US" sz="100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B9BE5AA7-9486-A657-4F28-2AFC052B17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704106"/>
            <a:ext cx="1365424" cy="266402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581174" y="746596"/>
            <a:ext cx="119531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ACCIONES DEL FLUJO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027212"/>
            <a:ext cx="667613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Configuración del trigger y condiciones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1682800"/>
            <a:ext cx="4107135" cy="2756520"/>
          </a:xfrm>
          <a:prstGeom prst="roundRect">
            <a:avLst>
              <a:gd name="adj" fmla="val 3703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535781" y="182455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Trigger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35781" y="2187773"/>
            <a:ext cx="3823618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Cuando llega un nuevo correo (V3)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35781" y="2542133"/>
            <a:ext cx="382361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activa cada vez que llega un correo a la bandeja configurada.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5781" y="3123307"/>
            <a:ext cx="3823618" cy="503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Carpeta: Bandeja de entrada</a:t>
            </a:r>
            <a:endParaRPr lang="en-US" sz="11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Filtro opcional por remitente o asunto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49701" y="1824558"/>
            <a:ext cx="265092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Condición 1 – ¿Tiene adjuntos?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749701" y="2187773"/>
            <a:ext cx="3902943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usa la acción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Condición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para comprobar si el campo </a:t>
            </a:r>
            <a:r>
              <a:rPr lang="en-US" sz="1100" dirty="0">
                <a:solidFill>
                  <a:srgbClr val="000000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Attachments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no está vacío.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749701" y="2778472"/>
            <a:ext cx="3902943" cy="503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Rama Sí: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continúa el procesamiento</a:t>
            </a:r>
            <a:endParaRPr lang="en-US" sz="11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Rama No: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flujo terminado o notificación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49701" y="3441129"/>
            <a:ext cx="3902943" cy="838721"/>
          </a:xfrm>
          <a:prstGeom prst="roundRect">
            <a:avLst>
              <a:gd name="adj" fmla="val 709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60" y="3651424"/>
            <a:ext cx="177180" cy="141759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210398" y="3618309"/>
            <a:ext cx="3300487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💡 Usa la expresión </a:t>
            </a:r>
            <a:r>
              <a:rPr lang="en-US" sz="1100" dirty="0">
                <a:solidFill>
                  <a:srgbClr val="000000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empty()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para validar si hay adjuntos.</a:t>
            </a:r>
            <a:endParaRPr lang="en-US" sz="1100" dirty="0"/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D49F61F5-C192-03E3-7861-87B3C7727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94162" y="380702"/>
            <a:ext cx="3237830" cy="253901"/>
          </a:xfrm>
          <a:prstGeom prst="roundRect">
            <a:avLst>
              <a:gd name="adj" fmla="val 17588"/>
            </a:avLst>
          </a:prstGeom>
          <a:noFill/>
          <a:ln w="4763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3978622" y="425276"/>
            <a:ext cx="3068910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BLOQUE 2 · EXCEL Y AUTOMATIZACIÓN PROGRAMADA · 1,5 H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3894162" y="684386"/>
            <a:ext cx="4350023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Excel como origen de datos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3894162" y="1286545"/>
            <a:ext cx="4784675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Excel se usa habitualmente como </a:t>
            </a:r>
            <a:r>
              <a:rPr lang="en-US" sz="10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mini base de datos</a:t>
            </a: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en muchas organizaciones. Power Automate puede leer, filtrar y actuar sobre esos registros de forma programada.</a:t>
            </a:r>
            <a:endParaRPr lang="en-US" sz="1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162" y="2044601"/>
            <a:ext cx="265807" cy="26580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15718" y="2090217"/>
            <a:ext cx="166226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Tablas estructuradas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315718" y="2372618"/>
            <a:ext cx="4363120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Power Automate solo lee datos organizados en tablas formales, no en rangos sueltos</a:t>
            </a:r>
            <a:endParaRPr lang="en-US" sz="1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4162" y="3033713"/>
            <a:ext cx="265807" cy="26580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315718" y="3079328"/>
            <a:ext cx="1661294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Datos dinámicos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4315718" y="3361730"/>
            <a:ext cx="4363120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Los registros pueden cambiar; el flujo los procesa en cada ejecución programada</a:t>
            </a:r>
            <a:endParaRPr lang="en-US" sz="1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162" y="4022824"/>
            <a:ext cx="265807" cy="26580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315718" y="4068440"/>
            <a:ext cx="227699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Automatización programada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4315718" y="4350841"/>
            <a:ext cx="4363120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flujo se ejecuta automáticamente a intervalos regulares sin intervención</a:t>
            </a:r>
            <a:endParaRPr lang="en-US" sz="1000" dirty="0"/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B1FFC8B5-E10C-B82F-F4A8-F9CD6FA19D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01" y="523652"/>
            <a:ext cx="5213449" cy="293250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20767" y="1029295"/>
            <a:ext cx="1327770" cy="249882"/>
          </a:xfrm>
          <a:prstGeom prst="roundRect">
            <a:avLst>
              <a:gd name="adj" fmla="val 18169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6101804" y="1069777"/>
            <a:ext cx="1165696" cy="16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⚠️ Error frecuente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020767" y="1330672"/>
            <a:ext cx="2655094" cy="67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Power Automate requiere tablas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020767" y="2135088"/>
            <a:ext cx="2655094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Este es probablemente el error más común al empezar: </a:t>
            </a:r>
            <a:r>
              <a:rPr lang="en-US" sz="10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 archivo Excel no es lo mismo que una tabla</a:t>
            </a:r>
            <a:r>
              <a:rPr lang="en-US" sz="10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. Power Automate no puede leer celdas sueltas.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72901" y="3745929"/>
            <a:ext cx="4034730" cy="1018803"/>
          </a:xfrm>
          <a:prstGeom prst="roundRect">
            <a:avLst>
              <a:gd name="adj" fmla="val 8975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Shape 5"/>
          <p:cNvSpPr/>
          <p:nvPr/>
        </p:nvSpPr>
        <p:spPr>
          <a:xfrm>
            <a:off x="453851" y="3745929"/>
            <a:ext cx="76200" cy="1018803"/>
          </a:xfrm>
          <a:prstGeom prst="roundRect">
            <a:avLst>
              <a:gd name="adj" fmla="val 74477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6"/>
          <p:cNvSpPr/>
          <p:nvPr/>
        </p:nvSpPr>
        <p:spPr>
          <a:xfrm>
            <a:off x="684163" y="3900041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❌ Sin tabla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4163" y="4188396"/>
            <a:ext cx="366935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Rango de celdas sin formato → Power Automate no lo detecta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636368" y="3745929"/>
            <a:ext cx="4034730" cy="1018803"/>
          </a:xfrm>
          <a:prstGeom prst="roundRect">
            <a:avLst>
              <a:gd name="adj" fmla="val 8975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4617318" y="3745929"/>
            <a:ext cx="76200" cy="1018803"/>
          </a:xfrm>
          <a:prstGeom prst="roundRect">
            <a:avLst>
              <a:gd name="adj" fmla="val 74477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0"/>
          <p:cNvSpPr/>
          <p:nvPr/>
        </p:nvSpPr>
        <p:spPr>
          <a:xfrm>
            <a:off x="4847630" y="3900041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✅ Con tabla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847630" y="4188396"/>
            <a:ext cx="366935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Seleccionar datos → </a:t>
            </a:r>
            <a:r>
              <a:rPr lang="en-US" sz="10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Insertar → Tabla</a:t>
            </a:r>
            <a:r>
              <a:rPr lang="en-US" sz="10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→ Power Automate la reconoce</a:t>
            </a:r>
            <a:endParaRPr lang="en-US" sz="105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E49E45B7-FBF1-F202-8392-8D47B7867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4489" y="326380"/>
            <a:ext cx="1100361" cy="207169"/>
          </a:xfrm>
          <a:prstGeom prst="roundRect">
            <a:avLst>
              <a:gd name="adj" fmla="val 18322"/>
            </a:avLst>
          </a:prstGeom>
          <a:noFill/>
          <a:ln w="4763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746968" y="365001"/>
            <a:ext cx="955402" cy="129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7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EJERCICIO PRÁCTICO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74489" y="569491"/>
            <a:ext cx="3236342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Flujo del ejercicio: Excel</a:t>
            </a:r>
            <a:endParaRPr lang="en-US" sz="2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36" y="1057424"/>
            <a:ext cx="7730654" cy="333367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26789" y="3758910"/>
            <a:ext cx="1753845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Enviar correo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226789" y="2987218"/>
            <a:ext cx="1753845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Filtrar datos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226789" y="2223320"/>
            <a:ext cx="1753845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Leer filas de Excel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226789" y="1451628"/>
            <a:ext cx="1753845" cy="219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Programar ejecución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74489" y="4492303"/>
            <a:ext cx="7794947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Este flujo combina un </a:t>
            </a:r>
            <a:r>
              <a:rPr lang="en-US" sz="8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trigger de recurrencia</a:t>
            </a: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con acciones de lectura de Excel para procesar datos automáticamente a intervalos regulares y notificar resultados.</a:t>
            </a:r>
            <a:endParaRPr lang="en-US" sz="850" dirty="0"/>
          </a:p>
        </p:txBody>
      </p: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59B04830-C3B9-E954-E6CE-DF29452F1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991772"/>
            <a:ext cx="2767818" cy="415172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03101" y="371326"/>
            <a:ext cx="2688357" cy="212154"/>
          </a:xfrm>
          <a:prstGeom prst="roundRect">
            <a:avLst>
              <a:gd name="adj" fmla="val 18243"/>
            </a:avLst>
          </a:prstGeom>
          <a:noFill/>
          <a:ln w="4763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476920" y="410617"/>
            <a:ext cx="2540719" cy="133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BLOQUE 3 · SHAREPOINT Y GESTIÓN DOCUMENTAL · 1,5 H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403101" y="620911"/>
            <a:ext cx="4908798" cy="71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SharePoint como repositorio central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403101" y="1481138"/>
            <a:ext cx="4908798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SharePoint es la herramienta de </a:t>
            </a:r>
            <a:r>
              <a:rPr lang="en-US" sz="9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gestión documental y colaboración</a:t>
            </a: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de Microsoft 365. Permite centralizar archivos, controlar versiones y automatizar flujos de aprobación.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03101" y="1920329"/>
            <a:ext cx="4908798" cy="642789"/>
          </a:xfrm>
          <a:prstGeom prst="roundRect">
            <a:avLst>
              <a:gd name="adj" fmla="val 7526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/>
          <p:nvPr/>
        </p:nvSpPr>
        <p:spPr>
          <a:xfrm>
            <a:off x="522982" y="2040210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Almacenamiento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22982" y="2276252"/>
            <a:ext cx="4669036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Guardar y organizar documentos en bibliotecas compartidas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03101" y="2656656"/>
            <a:ext cx="4908798" cy="642789"/>
          </a:xfrm>
          <a:prstGeom prst="roundRect">
            <a:avLst>
              <a:gd name="adj" fmla="val 7526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/>
          <p:nvPr/>
        </p:nvSpPr>
        <p:spPr>
          <a:xfrm>
            <a:off x="522982" y="2776538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Control de versiones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22982" y="3012579"/>
            <a:ext cx="4669036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Seguimiento de cambios y recuperación de versiones anteriores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03101" y="3392984"/>
            <a:ext cx="4908798" cy="642789"/>
          </a:xfrm>
          <a:prstGeom prst="roundRect">
            <a:avLst>
              <a:gd name="adj" fmla="val 7526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Text 11"/>
          <p:cNvSpPr/>
          <p:nvPr/>
        </p:nvSpPr>
        <p:spPr>
          <a:xfrm>
            <a:off x="522982" y="3512865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Permisos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22982" y="3748906"/>
            <a:ext cx="4669036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Gestión de acceso por usuario, grupo o rol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403101" y="4129311"/>
            <a:ext cx="4908798" cy="642789"/>
          </a:xfrm>
          <a:prstGeom prst="roundRect">
            <a:avLst>
              <a:gd name="adj" fmla="val 7526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Text 14"/>
          <p:cNvSpPr/>
          <p:nvPr/>
        </p:nvSpPr>
        <p:spPr>
          <a:xfrm>
            <a:off x="522982" y="4249192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Automatización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22982" y="4485233"/>
            <a:ext cx="4669036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Flujos de aprobación y notificación integrados</a:t>
            </a:r>
            <a:endParaRPr lang="en-US" sz="900" dirty="0"/>
          </a:p>
        </p:txBody>
      </p:sp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403DACC7-BB2F-B05C-95D0-A4FCA06BA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318846"/>
            <a:ext cx="2549769" cy="382465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262286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Lista SharePoint: El punto de partida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360861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Una lista en SharePoint es equivalente a una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tabla estructurada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donde cada fila es un registro y cada columna define un tipo de dato concreto: texto, número, fecha, opción o persona.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96119" y="3200772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Las listas permiten almacenar, clasificar y rastrear el estado de cada elemento a lo largo del proceso, convirtiéndose en el núcleo de cualquier flujo automatizado.</a:t>
            </a:r>
            <a:endParaRPr lang="en-US" sz="1100" dirty="0"/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14BA379F-C4E3-43B7-DE37-63FE7FE8E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03759" y="319311"/>
            <a:ext cx="4122613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Flujo del ejercicio en SharePoint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903759" y="811039"/>
            <a:ext cx="7336408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proceso sigue una secuencia lógica de cuatro pasos que transforma un registro bruto en un elemento gestionado y aprobado.</a:t>
            </a:r>
            <a:endParaRPr lang="en-US" sz="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60" y="1049536"/>
            <a:ext cx="6676132" cy="353608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58206" y="3576765"/>
            <a:ext cx="1650660" cy="206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registro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2040826" y="3841788"/>
            <a:ext cx="1768040" cy="14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Nuevo elemento en la lista.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512615" y="1648703"/>
            <a:ext cx="1650660" cy="206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Clasificar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395235" y="1913725"/>
            <a:ext cx="1768040" cy="14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Asignar categoría o tipo.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356818" y="1648703"/>
            <a:ext cx="1650660" cy="206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Solicitar aprobación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356818" y="1913725"/>
            <a:ext cx="1768040" cy="14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Enviar para revisión humana.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980401" y="3576880"/>
            <a:ext cx="1650660" cy="206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Actualizar estado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980401" y="3841902"/>
            <a:ext cx="1768040" cy="14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Registrar el resultado final.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903759" y="4675287"/>
            <a:ext cx="7336408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Cada paso se automatiza con Power Automate, reduciendo la intervención manual y garantizando trazabilidad completa.</a:t>
            </a:r>
            <a:endParaRPr lang="en-US" sz="800" dirty="0"/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3129206B-6D39-6391-3D42-08FBB2C1B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751320"/>
            <a:ext cx="2928119" cy="43921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79673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Acciones clave: Crear y Actualizar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578248"/>
            <a:ext cx="4722763" cy="2096839"/>
          </a:xfrm>
          <a:prstGeom prst="roundRect">
            <a:avLst>
              <a:gd name="adj" fmla="val 2840"/>
            </a:avLst>
          </a:prstGeom>
          <a:solidFill>
            <a:srgbClr val="D4E5F7"/>
          </a:solidFill>
          <a:ln w="4763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2"/>
          <p:cNvSpPr/>
          <p:nvPr/>
        </p:nvSpPr>
        <p:spPr>
          <a:xfrm>
            <a:off x="500881" y="1583010"/>
            <a:ext cx="4713238" cy="1043657"/>
          </a:xfrm>
          <a:prstGeom prst="roundRect">
            <a:avLst>
              <a:gd name="adj" fmla="val 5705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3"/>
          <p:cNvSpPr/>
          <p:nvPr/>
        </p:nvSpPr>
        <p:spPr>
          <a:xfrm>
            <a:off x="642640" y="1724769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elemento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42640" y="2031281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Añade un nuevo registro a la lista de SharePoint con los valores proporcionados por el flujo.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00881" y="2626668"/>
            <a:ext cx="4713238" cy="1043657"/>
          </a:xfrm>
          <a:prstGeom prst="rect">
            <a:avLst/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Shape 6"/>
          <p:cNvSpPr/>
          <p:nvPr/>
        </p:nvSpPr>
        <p:spPr>
          <a:xfrm>
            <a:off x="500881" y="2626668"/>
            <a:ext cx="4713238" cy="19050"/>
          </a:xfrm>
          <a:prstGeom prst="roundRect">
            <a:avLst>
              <a:gd name="adj" fmla="val 312558"/>
            </a:avLst>
          </a:prstGeom>
          <a:solidFill>
            <a:srgbClr val="BACBD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0" name="Text 7"/>
          <p:cNvSpPr/>
          <p:nvPr/>
        </p:nvSpPr>
        <p:spPr>
          <a:xfrm>
            <a:off x="642640" y="2768426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Actualizar elemento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42640" y="3074938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Modifica campos de un registro existente, como el estado o la categoría, tras una acción previa.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96119" y="3834557"/>
            <a:ext cx="4722763" cy="829196"/>
          </a:xfrm>
          <a:prstGeom prst="roundRect">
            <a:avLst>
              <a:gd name="adj" fmla="val 7181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7" y="4044851"/>
            <a:ext cx="177180" cy="14175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56816" y="4011737"/>
            <a:ext cx="4120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Ambas acciones requieren el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ID del elemento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y la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dirección del sitio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SharePoint para ejecutarse correctamente.</a:t>
            </a:r>
            <a:endParaRPr lang="en-US" sz="110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BD715A94-F8EF-2C44-CAB5-2F642B127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894159"/>
            <a:ext cx="5177582" cy="234069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24339" y="729928"/>
            <a:ext cx="1051173" cy="266402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6109395" y="772418"/>
            <a:ext cx="881062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APROBACIONES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024339" y="1053033"/>
            <a:ext cx="2628230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Introducción a las aprobaciones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6024339" y="2523753"/>
            <a:ext cx="262823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Las aprobaciones permiten </a:t>
            </a:r>
            <a:r>
              <a:rPr lang="en-US" sz="11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incorporar decisiones humanas</a:t>
            </a: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dentro de un flujo automatizado, deteniendo la ejecución hasta que un responsable responde.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96119" y="3718024"/>
            <a:ext cx="4004965" cy="854943"/>
          </a:xfrm>
          <a:prstGeom prst="roundRect">
            <a:avLst>
              <a:gd name="adj" fmla="val 6964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/>
          <p:nvPr/>
        </p:nvSpPr>
        <p:spPr>
          <a:xfrm>
            <a:off x="656927" y="3878833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✅ Aprobar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6927" y="4185345"/>
            <a:ext cx="368334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flujo continúa con la rama de éxito.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42842" y="3718024"/>
            <a:ext cx="4005039" cy="854943"/>
          </a:xfrm>
          <a:prstGeom prst="roundRect">
            <a:avLst>
              <a:gd name="adj" fmla="val 6964"/>
            </a:avLst>
          </a:prstGeom>
          <a:solidFill>
            <a:srgbClr val="FFFFFF"/>
          </a:solidFill>
          <a:ln w="1905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/>
          <p:nvPr/>
        </p:nvSpPr>
        <p:spPr>
          <a:xfrm>
            <a:off x="4803651" y="3878833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❌ Rechazar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803651" y="4185345"/>
            <a:ext cx="36834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ejecuta la rama alternativa o se notifica.</a:t>
            </a:r>
            <a:endParaRPr lang="en-US" sz="1100" dirty="0"/>
          </a:p>
        </p:txBody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985FA2A4-A288-2BEA-86E4-07E7768C5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46770"/>
            <a:ext cx="5415335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Acción: Iniciar y esperar una aprobación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74489" y="2249537"/>
            <a:ext cx="1565374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¿Qué hace esta acción?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74489" y="2516014"/>
            <a:ext cx="3759622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Envía una solicitud de aprobación a uno o varios destinatarios y </a:t>
            </a:r>
            <a:r>
              <a:rPr lang="en-US" sz="8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pausa el flujo</a:t>
            </a: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hasta recibir respuesta. El resultado determina qué rama se ejecuta a continuación.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74489" y="3084091"/>
            <a:ext cx="3759622" cy="356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8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Aprobado</a:t>
            </a: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→ Actualiza el estado del elemento en SharePoint</a:t>
            </a:r>
            <a:endParaRPr lang="en-US" sz="850" dirty="0"/>
          </a:p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8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Rechazado</a:t>
            </a:r>
            <a:r>
              <a:rPr lang="en-US" sz="8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→ Actualiza el estado con el valor correspondiente</a:t>
            </a:r>
            <a:endParaRPr lang="en-US" sz="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503" y="935906"/>
            <a:ext cx="3759622" cy="3759622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503" y="935906"/>
            <a:ext cx="3759622" cy="3759622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69827408-CFD0-A0B3-1A43-F09D1D14D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349" y="504304"/>
            <a:ext cx="5071690" cy="408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Conceptos integrados en el flujo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457349" y="1153641"/>
            <a:ext cx="8229302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Este ejercicio combina seis pilares fundamentales de Power Automate y SharePoint.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349" y="1489993"/>
            <a:ext cx="261342" cy="2613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349" y="1901875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Triggers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457349" y="2178248"/>
            <a:ext cx="4039344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Disparadores que inician el flujo automáticamente ante un evento.</a:t>
            </a:r>
            <a:endParaRPr lang="en-US" sz="1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7233" y="1489993"/>
            <a:ext cx="261342" cy="2613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47233" y="1901875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Condiciones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647233" y="2178248"/>
            <a:ext cx="4039419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Ramas lógicas que dirigen el flujo según los datos evaluados.</a:t>
            </a:r>
            <a:endParaRPr lang="en-US" sz="1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349" y="2620045"/>
            <a:ext cx="261342" cy="2613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349" y="3031927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Iteraciones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457349" y="3308300"/>
            <a:ext cx="4039344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Bucles que procesan múltiples elementos de forma secuencial.</a:t>
            </a:r>
            <a:endParaRPr lang="en-US" sz="1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47233" y="2620045"/>
            <a:ext cx="261342" cy="26134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47233" y="3031927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Archivos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4647233" y="3308300"/>
            <a:ext cx="4039419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Gestión de adjuntos: lectura, movimiento y almacenamiento.</a:t>
            </a:r>
            <a:endParaRPr lang="en-US" sz="10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349" y="3750097"/>
            <a:ext cx="261342" cy="26134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57349" y="4161979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SharePoint</a:t>
            </a:r>
            <a:endParaRPr lang="en-US" sz="1250" dirty="0"/>
          </a:p>
        </p:txBody>
      </p:sp>
      <p:sp>
        <p:nvSpPr>
          <p:cNvPr id="18" name="Text 11"/>
          <p:cNvSpPr/>
          <p:nvPr/>
        </p:nvSpPr>
        <p:spPr>
          <a:xfrm>
            <a:off x="457349" y="4438352"/>
            <a:ext cx="4039344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Creación, lectura y actualización de elementos en listas.</a:t>
            </a:r>
            <a:endParaRPr lang="en-US" sz="10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7233" y="3750097"/>
            <a:ext cx="261342" cy="261342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4647233" y="4161979"/>
            <a:ext cx="1633612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Aprobaciones</a:t>
            </a:r>
            <a:endParaRPr lang="en-US" sz="1250" dirty="0"/>
          </a:p>
        </p:txBody>
      </p:sp>
      <p:sp>
        <p:nvSpPr>
          <p:cNvPr id="21" name="Text 13"/>
          <p:cNvSpPr/>
          <p:nvPr/>
        </p:nvSpPr>
        <p:spPr>
          <a:xfrm>
            <a:off x="4647233" y="4438352"/>
            <a:ext cx="4039419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Integración de decisiones humanas en flujos automatizados.</a:t>
            </a:r>
            <a:endParaRPr lang="en-US" sz="1000" dirty="0"/>
          </a:p>
        </p:txBody>
      </p:sp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CBB569B0-E6C4-0F76-90F8-9840E99EE9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64419"/>
            <a:ext cx="552375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Resultado esperado de la unidad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790923"/>
            <a:ext cx="81517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Al finalizar, serás capaz de diseñar y ejecutar flujos integrados que automatizan procesos de negocio de extremo a extremo.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96119" y="2399109"/>
            <a:ext cx="2622724" cy="1905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496119" y="250805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Procesar correos con archivos adjuntos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260601" y="2399109"/>
            <a:ext cx="2622724" cy="1905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7"/>
          <p:cNvSpPr/>
          <p:nvPr/>
        </p:nvSpPr>
        <p:spPr>
          <a:xfrm>
            <a:off x="3260601" y="250805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Trabajar con datos procedentes de Excel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025083" y="2399109"/>
            <a:ext cx="2622724" cy="1905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Text 10"/>
          <p:cNvSpPr/>
          <p:nvPr/>
        </p:nvSpPr>
        <p:spPr>
          <a:xfrm>
            <a:off x="6025083" y="250805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y gestionar listas en SharePoint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96119" y="3420889"/>
            <a:ext cx="4004965" cy="1905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5" name="Text 13"/>
          <p:cNvSpPr/>
          <p:nvPr/>
        </p:nvSpPr>
        <p:spPr>
          <a:xfrm>
            <a:off x="496119" y="3529831"/>
            <a:ext cx="375500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Implementar aprobaciones básicas en flujos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642842" y="3420889"/>
            <a:ext cx="4004965" cy="1905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8" name="Text 16"/>
          <p:cNvSpPr/>
          <p:nvPr/>
        </p:nvSpPr>
        <p:spPr>
          <a:xfrm>
            <a:off x="4642842" y="3529831"/>
            <a:ext cx="400496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Construir flujos integrados de extremo a extremo</a:t>
            </a:r>
            <a:endParaRPr lang="en-US" sz="1350" dirty="0"/>
          </a:p>
        </p:txBody>
      </p:sp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0A293783-D2D4-7B46-69D7-18C9BA1C6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585" y="181127"/>
            <a:ext cx="951576" cy="6364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1063</Words>
  <Application>Microsoft Office PowerPoint</Application>
  <PresentationFormat>Presentación en pantalla (16:9)</PresentationFormat>
  <Paragraphs>156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Oscar Conejeros</cp:lastModifiedBy>
  <cp:revision>5</cp:revision>
  <dcterms:created xsi:type="dcterms:W3CDTF">2026-05-11T15:09:23Z</dcterms:created>
  <dcterms:modified xsi:type="dcterms:W3CDTF">2026-06-08T22:19:58Z</dcterms:modified>
</cp:coreProperties>
</file>