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DA71C3-17EF-58BC-566B-70E89089B769}" v="17" dt="2026-06-08T22:37:45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66444-AF73-4A38-AA47-3643089693A4}" type="datetimeFigureOut">
              <a:t>08/06/2026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CCBE2-B29C-4897-AB87-751D0679A4F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60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0125" y="1350169"/>
            <a:ext cx="71437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UNIDAD 4: LÓGICA DE AUTOMATIZACIÓN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1000125" y="2684599"/>
            <a:ext cx="7143750" cy="287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3B82F6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Power Automate: Construyendo Flujos Inteligentes</a:t>
            </a:r>
            <a:endParaRPr lang="en-US" sz="1700" dirty="0"/>
          </a:p>
        </p:txBody>
      </p: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BCB380A8-A793-53AE-8B0E-457363137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DOMINAR LA LÓGICA DE FLUJOS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332309"/>
            <a:ext cx="557213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01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1243013" y="1332309"/>
            <a:ext cx="1900238" cy="757238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Construir decisiones complejas</a:t>
            </a: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mediante el uso de condiciones avanzadas.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314700" y="1332309"/>
            <a:ext cx="657225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02</a:t>
            </a:r>
            <a:endParaRPr lang="en-US" sz="3750" dirty="0"/>
          </a:p>
        </p:txBody>
      </p:sp>
      <p:sp>
        <p:nvSpPr>
          <p:cNvPr id="7" name="Text 4"/>
          <p:cNvSpPr/>
          <p:nvPr/>
        </p:nvSpPr>
        <p:spPr>
          <a:xfrm>
            <a:off x="4086225" y="1332309"/>
            <a:ext cx="1800225" cy="757238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Procesar múltiples registros</a:t>
            </a: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de forma eficiente utilizando bucles.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71500" y="2260997"/>
            <a:ext cx="657225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03</a:t>
            </a:r>
            <a:endParaRPr lang="en-US" sz="3750" dirty="0"/>
          </a:p>
        </p:txBody>
      </p:sp>
      <p:sp>
        <p:nvSpPr>
          <p:cNvPr id="9" name="Text 6"/>
          <p:cNvSpPr/>
          <p:nvPr/>
        </p:nvSpPr>
        <p:spPr>
          <a:xfrm>
            <a:off x="1343025" y="2260997"/>
            <a:ext cx="1800225" cy="757238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Almacenar y manipular valores</a:t>
            </a: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temporales con variables.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3314700" y="2260997"/>
            <a:ext cx="712589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04</a:t>
            </a:r>
            <a:endParaRPr lang="en-US" sz="3750" dirty="0"/>
          </a:p>
        </p:txBody>
      </p:sp>
      <p:sp>
        <p:nvSpPr>
          <p:cNvPr id="11" name="Text 8"/>
          <p:cNvSpPr/>
          <p:nvPr/>
        </p:nvSpPr>
        <p:spPr>
          <a:xfrm>
            <a:off x="4141589" y="2260997"/>
            <a:ext cx="1744861" cy="757238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Diseñar flujos robustos</a:t>
            </a: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implementando un manejo de errores básico.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71500" y="3189684"/>
            <a:ext cx="664369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05</a:t>
            </a:r>
            <a:endParaRPr lang="en-US" sz="3750" dirty="0"/>
          </a:p>
        </p:txBody>
      </p:sp>
      <p:sp>
        <p:nvSpPr>
          <p:cNvPr id="13" name="Text 10"/>
          <p:cNvSpPr/>
          <p:nvPr/>
        </p:nvSpPr>
        <p:spPr>
          <a:xfrm>
            <a:off x="1350169" y="3189684"/>
            <a:ext cx="1793081" cy="985838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Optimizar procesos automáticos</a:t>
            </a: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para que sean más inteligentes y resilientes.</a:t>
            </a:r>
            <a:endParaRPr lang="en-US" sz="1000" dirty="0"/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2CA3D4C5-655D-81E4-4C97-F319C68D9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4.1 CONDICIONES: TOMA DE DECISIONES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218009"/>
            <a:ext cx="3893344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Concepto Fundamental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71500" y="1546622"/>
            <a:ext cx="3893344" cy="502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Permiten que el flujo tome diferentes caminos evaluando si una premisa es verdadera o falsa.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571500" y="2156687"/>
            <a:ext cx="3893344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SI OCURRE A → ACCIÓN X
SI NO → ACCIÓN Y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679156" y="1218009"/>
            <a:ext cx="3893344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Operadores y Ejemplos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79156" y="1546622"/>
            <a:ext cx="3893344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Igual a / Distinto de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4679156" y="1752340"/>
            <a:ext cx="3893344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Mayor / Menor que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4679156" y="1958057"/>
            <a:ext cx="3893344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Contiene / No contiene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679156" y="2220925"/>
            <a:ext cx="3893344" cy="28575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2" name="Shape 9"/>
          <p:cNvSpPr/>
          <p:nvPr/>
        </p:nvSpPr>
        <p:spPr>
          <a:xfrm>
            <a:off x="4679156" y="2220925"/>
            <a:ext cx="28575" cy="28575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Text 10"/>
          <p:cNvSpPr/>
          <p:nvPr/>
        </p:nvSpPr>
        <p:spPr>
          <a:xfrm>
            <a:off x="4679156" y="2220925"/>
            <a:ext cx="3893344" cy="285750"/>
          </a:xfrm>
          <a:prstGeom prst="rect">
            <a:avLst/>
          </a:prstGeom>
          <a:noFill/>
          <a:ln/>
        </p:spPr>
        <p:txBody>
          <a:bodyPr wrap="square" lIns="127508" tIns="85090" rIns="127508" bIns="8509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Monto &gt; $100.000</a:t>
            </a: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→ Solicitar aprobación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4679156" y="2563825"/>
            <a:ext cx="3893344" cy="28575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5" name="Shape 12"/>
          <p:cNvSpPr/>
          <p:nvPr/>
        </p:nvSpPr>
        <p:spPr>
          <a:xfrm>
            <a:off x="4679156" y="2563825"/>
            <a:ext cx="28575" cy="28575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6" name="Text 13"/>
          <p:cNvSpPr/>
          <p:nvPr/>
        </p:nvSpPr>
        <p:spPr>
          <a:xfrm>
            <a:off x="4679156" y="2563825"/>
            <a:ext cx="3893344" cy="285750"/>
          </a:xfrm>
          <a:prstGeom prst="rect">
            <a:avLst/>
          </a:prstGeom>
          <a:noFill/>
          <a:ln/>
        </p:spPr>
        <p:txBody>
          <a:bodyPr wrap="square" lIns="127508" tIns="85090" rIns="127508" bIns="8509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Asunto contiene "Factura"</a:t>
            </a: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→ Guardar documento</a:t>
            </a:r>
            <a:endParaRPr lang="en-US" sz="850" dirty="0"/>
          </a:p>
        </p:txBody>
      </p:sp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A802DCC9-0B3E-E0F5-8AE2-DF2954B6F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LÓGICA AVANZADA: AND, OR Y ANIDACIÓN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117997"/>
            <a:ext cx="3900488" cy="348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AND (Y)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571500" y="1523405"/>
            <a:ext cx="3900488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Todas las condiciones deben cumplirse simultáneamente para que el resultado sea verdadero.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71500" y="2009180"/>
            <a:ext cx="3900488" cy="4572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7" name="Shape 4"/>
          <p:cNvSpPr/>
          <p:nvPr/>
        </p:nvSpPr>
        <p:spPr>
          <a:xfrm>
            <a:off x="571500" y="2009180"/>
            <a:ext cx="42863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8" name="Text 5"/>
          <p:cNvSpPr/>
          <p:nvPr/>
        </p:nvSpPr>
        <p:spPr>
          <a:xfrm>
            <a:off x="571500" y="2009180"/>
            <a:ext cx="3900488" cy="457200"/>
          </a:xfrm>
          <a:prstGeom prst="rect">
            <a:avLst/>
          </a:prstGeom>
          <a:noFill/>
          <a:ln/>
        </p:spPr>
        <p:txBody>
          <a:bodyPr wrap="square" lIns="136017" tIns="68072" rIns="0" bIns="68072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Ejemplo: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Es Factura </a:t>
            </a: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Y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Monto &gt; $100.000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571500" y="2566392"/>
            <a:ext cx="3900488" cy="348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OR (O)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71500" y="2971800"/>
            <a:ext cx="3900488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Basta con que una de las condiciones se cumpla para ejecutar la acción.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3457575"/>
            <a:ext cx="3900488" cy="4572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3457575"/>
            <a:ext cx="42863" cy="457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Text 10"/>
          <p:cNvSpPr/>
          <p:nvPr/>
        </p:nvSpPr>
        <p:spPr>
          <a:xfrm>
            <a:off x="571500" y="3457575"/>
            <a:ext cx="3900488" cy="457200"/>
          </a:xfrm>
          <a:prstGeom prst="rect">
            <a:avLst/>
          </a:prstGeom>
          <a:noFill/>
          <a:ln/>
        </p:spPr>
        <p:txBody>
          <a:bodyPr wrap="square" lIns="136017" tIns="68072" rIns="0" bIns="68072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Ejemplo: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Es Factura </a:t>
            </a: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O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Es Contrato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672013" y="1318022"/>
            <a:ext cx="3900488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Condiciones Anidadas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672013" y="1718072"/>
            <a:ext cx="3900488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Permiten crear estructuras de decisión complejas colocando una condición dentro de otra.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672013" y="2302073"/>
            <a:ext cx="1073348" cy="1910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SI es Factura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843463" y="2490657"/>
            <a:ext cx="1827014" cy="1910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↓ SI monto &gt; $100.000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4843463" y="2681027"/>
            <a:ext cx="3729038" cy="188584"/>
          </a:xfrm>
          <a:prstGeom prst="rect">
            <a:avLst/>
          </a:prstGeom>
          <a:noFill/>
          <a:ln/>
        </p:spPr>
        <p:txBody>
          <a:bodyPr wrap="none" lIns="408178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→ Solicitar Aprobación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4672013" y="3055348"/>
            <a:ext cx="3900488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Esta técnica permite replicar procesos de negocio sofisticados sin necesidad de escribir código.</a:t>
            </a:r>
            <a:endParaRPr lang="en-US" sz="1050" dirty="0"/>
          </a:p>
        </p:txBody>
      </p:sp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8F1C70A3-E2E6-FF28-9D6B-B2C285221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EJERCICIO: APROBACIÓN POR MONTO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046559"/>
            <a:ext cx="80010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OBJETIVO:</a:t>
            </a:r>
            <a:r>
              <a:rPr lang="en-US" sz="12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Procesar solicitudes de gasto automáticamente según su valor monetario.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571500" y="1432322"/>
            <a:ext cx="3957638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ESCENARIO A: MONTO &lt; $50.000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71500" y="1651992"/>
            <a:ext cx="3957638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El sistema valida el presupuesto y genera una </a:t>
            </a: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aprobación automática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inmediata.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4614863" y="1432322"/>
            <a:ext cx="3957638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ESCENARIO B: MONTO &gt;= $50.000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614863" y="1651992"/>
            <a:ext cx="3957638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El sistema detiene el flujo e inicia un proceso de </a:t>
            </a: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solicitud de aprobación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manual.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571500" y="2149153"/>
            <a:ext cx="8001000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ACCIONES UTILIZADAS EN EL FLUJO: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71500" y="2425973"/>
            <a:ext cx="1135856" cy="20716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1" name="Text 8"/>
          <p:cNvSpPr/>
          <p:nvPr/>
        </p:nvSpPr>
        <p:spPr>
          <a:xfrm>
            <a:off x="571500" y="2425973"/>
            <a:ext cx="1135856" cy="20716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TRIGGER MANUAL</a:t>
            </a:r>
            <a:endParaRPr lang="en-US" sz="700" dirty="0"/>
          </a:p>
        </p:txBody>
      </p:sp>
      <p:sp>
        <p:nvSpPr>
          <p:cNvPr id="12" name="Shape 9"/>
          <p:cNvSpPr/>
          <p:nvPr/>
        </p:nvSpPr>
        <p:spPr>
          <a:xfrm>
            <a:off x="1764506" y="2425973"/>
            <a:ext cx="1391245" cy="20716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3" name="Text 10"/>
          <p:cNvSpPr/>
          <p:nvPr/>
        </p:nvSpPr>
        <p:spPr>
          <a:xfrm>
            <a:off x="1764506" y="2425973"/>
            <a:ext cx="1391245" cy="207169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INICIALIZAR VARIABLE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3212902" y="2425973"/>
            <a:ext cx="792956" cy="20716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5" name="Text 12"/>
          <p:cNvSpPr/>
          <p:nvPr/>
        </p:nvSpPr>
        <p:spPr>
          <a:xfrm>
            <a:off x="3212902" y="2425973"/>
            <a:ext cx="792956" cy="20716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CONDICIÓN</a:t>
            </a:r>
            <a:endParaRPr lang="en-US" sz="700" dirty="0"/>
          </a:p>
        </p:txBody>
      </p:sp>
      <p:sp>
        <p:nvSpPr>
          <p:cNvPr id="16" name="Shape 13"/>
          <p:cNvSpPr/>
          <p:nvPr/>
        </p:nvSpPr>
        <p:spPr>
          <a:xfrm>
            <a:off x="4063008" y="2425973"/>
            <a:ext cx="1059061" cy="20716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7" name="Text 14"/>
          <p:cNvSpPr/>
          <p:nvPr/>
        </p:nvSpPr>
        <p:spPr>
          <a:xfrm>
            <a:off x="4063008" y="2425973"/>
            <a:ext cx="1059061" cy="20716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ENVIAR CORREO</a:t>
            </a:r>
            <a:endParaRPr lang="en-US" sz="700" dirty="0"/>
          </a:p>
        </p:txBody>
      </p:sp>
      <p:sp>
        <p:nvSpPr>
          <p:cNvPr id="18" name="Shape 15"/>
          <p:cNvSpPr/>
          <p:nvPr/>
        </p:nvSpPr>
        <p:spPr>
          <a:xfrm>
            <a:off x="5179219" y="2425973"/>
            <a:ext cx="1339453" cy="20716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9" name="Text 16"/>
          <p:cNvSpPr/>
          <p:nvPr/>
        </p:nvSpPr>
        <p:spPr>
          <a:xfrm>
            <a:off x="5179219" y="2425973"/>
            <a:ext cx="1339453" cy="207169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INICIAR APROBACIÓN</a:t>
            </a:r>
            <a:endParaRPr lang="en-US" sz="700" dirty="0"/>
          </a:p>
        </p:txBody>
      </p:sp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18197C39-057D-F5D1-9873-86122467C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26206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4.2 BUCLES: PROCESAMIENTO MÚLTIPLE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475184"/>
            <a:ext cx="38576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Concepto "Aplicar a cada"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71500" y="1832372"/>
            <a:ext cx="38576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Permite repetir acciones sobre una lista de elementos de forma secuencial o paralela.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71500" y="2432447"/>
            <a:ext cx="1718072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FLUJO DE TRABAJO: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71500" y="2666405"/>
            <a:ext cx="3857625" cy="191095"/>
          </a:xfrm>
          <a:prstGeom prst="rect">
            <a:avLst/>
          </a:prstGeom>
          <a:noFill/>
          <a:ln/>
        </p:spPr>
        <p:txBody>
          <a:bodyPr wrap="square" lIns="153035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COLECCIÓN DE DATOS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71500" y="2900363"/>
            <a:ext cx="3857625" cy="191095"/>
          </a:xfrm>
          <a:prstGeom prst="rect">
            <a:avLst/>
          </a:prstGeom>
          <a:noFill/>
          <a:ln/>
        </p:spPr>
        <p:txBody>
          <a:bodyPr wrap="square" lIns="153035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↓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71500" y="3134320"/>
            <a:ext cx="3857625" cy="191095"/>
          </a:xfrm>
          <a:prstGeom prst="rect">
            <a:avLst/>
          </a:prstGeom>
          <a:noFill/>
          <a:ln/>
        </p:spPr>
        <p:txBody>
          <a:bodyPr wrap="square" lIns="153035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ITERACIÓN INDIVIDUAL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71500" y="3368278"/>
            <a:ext cx="3857625" cy="191095"/>
          </a:xfrm>
          <a:prstGeom prst="rect">
            <a:avLst/>
          </a:prstGeom>
          <a:noFill/>
          <a:ln/>
        </p:spPr>
        <p:txBody>
          <a:bodyPr wrap="square" lIns="153035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↓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71500" y="3602236"/>
            <a:ext cx="3857625" cy="191095"/>
          </a:xfrm>
          <a:prstGeom prst="rect">
            <a:avLst/>
          </a:prstGeom>
          <a:noFill/>
          <a:ln/>
        </p:spPr>
        <p:txBody>
          <a:bodyPr wrap="square" lIns="153035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ACCIÓN EJECUTADA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714875" y="1475184"/>
            <a:ext cx="38576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Detección y Prácticas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14900" y="1846659"/>
            <a:ext cx="926511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Detección Automática: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841411" y="1846659"/>
            <a:ext cx="2731089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Power Automate crea el bucle al detectar múltiples filas o adjuntos.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4914900" y="2329532"/>
            <a:ext cx="623292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Eficiencia: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538192" y="2329532"/>
            <a:ext cx="3034308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Evitar acciones innecesarias dentro del bucle para optimizar el tiempo.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4914900" y="2812405"/>
            <a:ext cx="660797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Validación: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575697" y="2812405"/>
            <a:ext cx="2996803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Verificar que los datos existan antes de iniciar la iteración.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4714875" y="3352428"/>
            <a:ext cx="3857625" cy="9144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20" name="Text 17"/>
          <p:cNvSpPr/>
          <p:nvPr/>
        </p:nvSpPr>
        <p:spPr>
          <a:xfrm>
            <a:off x="4857750" y="3466728"/>
            <a:ext cx="357187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Ejemplo Real: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4857750" y="3666753"/>
            <a:ext cx="275213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Recibir un correo con 5 adjuntos y guardarlos todos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4857750" y="3809628"/>
            <a:ext cx="248066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automáticamente en una carpeta de OneDrive.</a:t>
            </a:r>
            <a:endParaRPr lang="en-US" sz="850" dirty="0"/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ED097128-0083-497E-DE2E-91D1C0975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57150"/>
            <a:ext cx="90297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650" y="48577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EJERCICIO: PROCESAMIENTO DE EXCEL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628650" y="1175147"/>
            <a:ext cx="469771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b="1" i="1" dirty="0">
                <a:solidFill>
                  <a:srgbClr val="374151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Objetivo:</a:t>
            </a:r>
            <a:r>
              <a:rPr lang="en-US" sz="1050" i="1" dirty="0">
                <a:solidFill>
                  <a:srgbClr val="37415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Procesar todos los registros de una tabla de Excel y enviar correos personalizados automáticamente.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28650" y="1703784"/>
            <a:ext cx="428625" cy="417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01</a:t>
            </a:r>
            <a:endParaRPr lang="en-US" sz="2450" dirty="0"/>
          </a:p>
        </p:txBody>
      </p:sp>
      <p:sp>
        <p:nvSpPr>
          <p:cNvPr id="6" name="Text 3"/>
          <p:cNvSpPr/>
          <p:nvPr/>
        </p:nvSpPr>
        <p:spPr>
          <a:xfrm>
            <a:off x="1143000" y="1813620"/>
            <a:ext cx="2093119" cy="198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Recurrencia (Programación)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28650" y="2178844"/>
            <a:ext cx="439341" cy="417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02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1153716" y="2288679"/>
            <a:ext cx="1716286" cy="198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Listar filas de una tabla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28650" y="2653903"/>
            <a:ext cx="439341" cy="417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03</a:t>
            </a:r>
            <a:endParaRPr lang="en-US" sz="2450" dirty="0"/>
          </a:p>
        </p:txBody>
      </p:sp>
      <p:sp>
        <p:nvSpPr>
          <p:cNvPr id="10" name="Text 7"/>
          <p:cNvSpPr/>
          <p:nvPr/>
        </p:nvSpPr>
        <p:spPr>
          <a:xfrm>
            <a:off x="1153716" y="2763738"/>
            <a:ext cx="1571625" cy="198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Aplicar a cada (Bucle)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28650" y="3128963"/>
            <a:ext cx="475059" cy="417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04</a:t>
            </a:r>
            <a:endParaRPr lang="en-US" sz="2450" dirty="0"/>
          </a:p>
        </p:txBody>
      </p:sp>
      <p:sp>
        <p:nvSpPr>
          <p:cNvPr id="12" name="Text 9"/>
          <p:cNvSpPr/>
          <p:nvPr/>
        </p:nvSpPr>
        <p:spPr>
          <a:xfrm>
            <a:off x="1189434" y="3238798"/>
            <a:ext cx="1857375" cy="198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Enviar correo electrónico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497813" y="1375172"/>
            <a:ext cx="3131837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ACCIONES UTILIZADAS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497813" y="1712714"/>
            <a:ext cx="3131837" cy="248245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5" name="Shape 12"/>
          <p:cNvSpPr/>
          <p:nvPr/>
        </p:nvSpPr>
        <p:spPr>
          <a:xfrm>
            <a:off x="5497813" y="1712714"/>
            <a:ext cx="42863" cy="24824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6" name="Text 13"/>
          <p:cNvSpPr/>
          <p:nvPr/>
        </p:nvSpPr>
        <p:spPr>
          <a:xfrm>
            <a:off x="5497813" y="1712714"/>
            <a:ext cx="3131837" cy="248245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Recurrence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5497813" y="2060972"/>
            <a:ext cx="3131837" cy="248245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8" name="Shape 15"/>
          <p:cNvSpPr/>
          <p:nvPr/>
        </p:nvSpPr>
        <p:spPr>
          <a:xfrm>
            <a:off x="5497813" y="2060972"/>
            <a:ext cx="42863" cy="24824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9" name="Text 16"/>
          <p:cNvSpPr/>
          <p:nvPr/>
        </p:nvSpPr>
        <p:spPr>
          <a:xfrm>
            <a:off x="5497813" y="2060972"/>
            <a:ext cx="3131837" cy="248245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List rows present in a table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497813" y="2409230"/>
            <a:ext cx="3131837" cy="248245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21" name="Shape 18"/>
          <p:cNvSpPr/>
          <p:nvPr/>
        </p:nvSpPr>
        <p:spPr>
          <a:xfrm>
            <a:off x="5497813" y="2409230"/>
            <a:ext cx="42863" cy="24824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2" name="Text 19"/>
          <p:cNvSpPr/>
          <p:nvPr/>
        </p:nvSpPr>
        <p:spPr>
          <a:xfrm>
            <a:off x="5497813" y="2409230"/>
            <a:ext cx="3131837" cy="248245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Apply to each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5497813" y="2757488"/>
            <a:ext cx="3131837" cy="248245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24" name="Shape 21"/>
          <p:cNvSpPr/>
          <p:nvPr/>
        </p:nvSpPr>
        <p:spPr>
          <a:xfrm>
            <a:off x="5497813" y="2757488"/>
            <a:ext cx="42863" cy="248245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5" name="Text 22"/>
          <p:cNvSpPr/>
          <p:nvPr/>
        </p:nvSpPr>
        <p:spPr>
          <a:xfrm>
            <a:off x="5497813" y="2757488"/>
            <a:ext cx="3131837" cy="248245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Send an email (V2)</a:t>
            </a:r>
            <a:endParaRPr lang="en-US" sz="950" dirty="0"/>
          </a:p>
        </p:txBody>
      </p:sp>
      <p:pic>
        <p:nvPicPr>
          <p:cNvPr id="27" name="Imagen 26" descr="Logotipo&#10;&#10;Descripción generada automáticamente">
            <a:extLst>
              <a:ext uri="{FF2B5EF4-FFF2-40B4-BE49-F238E27FC236}">
                <a16:creationId xmlns:a16="http://schemas.microsoft.com/office/drawing/2014/main" id="{76AF87AE-C68B-D697-568D-C1A341A85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4.3 VARIABLES: ALMACENAMIENTO TEMPORAL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893094"/>
            <a:ext cx="38576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CONCEPTO Y ACCIONES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71500" y="2250281"/>
            <a:ext cx="38576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Analogía de la Caja:</a:t>
            </a:r>
            <a:r>
              <a:rPr lang="en-US" sz="10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Un espacio donde guardamos información para usarla, modificarla o consultarla más tarde.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71500" y="3078956"/>
            <a:ext cx="3857625" cy="162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Inicializar: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Crea la variable al inicio.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71500" y="3327202"/>
            <a:ext cx="3857625" cy="162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Establecer: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Cambia el valor actual.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71500" y="3575447"/>
            <a:ext cx="3857625" cy="162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Incrementar:</a:t>
            </a: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Suma a un contador (+1).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4714875" y="1893094"/>
            <a:ext cx="38576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TIPOS DE DATOS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714875" y="2250281"/>
            <a:ext cx="37326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01</a:t>
            </a:r>
            <a:endParaRPr lang="en-US" sz="2450" dirty="0"/>
          </a:p>
        </p:txBody>
      </p:sp>
      <p:sp>
        <p:nvSpPr>
          <p:cNvPr id="11" name="Text 8"/>
          <p:cNvSpPr/>
          <p:nvPr/>
        </p:nvSpPr>
        <p:spPr>
          <a:xfrm>
            <a:off x="5173861" y="2259211"/>
            <a:ext cx="916186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Texto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173861" y="2421731"/>
            <a:ext cx="916186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NombreCliente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6700838" y="2250281"/>
            <a:ext cx="43934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02</a:t>
            </a:r>
            <a:endParaRPr lang="en-US" sz="2450" dirty="0"/>
          </a:p>
        </p:txBody>
      </p:sp>
      <p:sp>
        <p:nvSpPr>
          <p:cNvPr id="14" name="Text 11"/>
          <p:cNvSpPr/>
          <p:nvPr/>
        </p:nvSpPr>
        <p:spPr>
          <a:xfrm>
            <a:off x="7225903" y="2259211"/>
            <a:ext cx="834033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Número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7225903" y="2421731"/>
            <a:ext cx="834033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TotalFacturas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4714875" y="2707481"/>
            <a:ext cx="43934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03</a:t>
            </a:r>
            <a:endParaRPr lang="en-US" sz="2450" dirty="0"/>
          </a:p>
        </p:txBody>
      </p:sp>
      <p:sp>
        <p:nvSpPr>
          <p:cNvPr id="17" name="Text 14"/>
          <p:cNvSpPr/>
          <p:nvPr/>
        </p:nvSpPr>
        <p:spPr>
          <a:xfrm>
            <a:off x="5239941" y="2716411"/>
            <a:ext cx="971550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Booleano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239941" y="2878931"/>
            <a:ext cx="971550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Verdadero/Falso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6700838" y="2707481"/>
            <a:ext cx="47505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45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04</a:t>
            </a:r>
            <a:endParaRPr lang="en-US" sz="2450" dirty="0"/>
          </a:p>
        </p:txBody>
      </p:sp>
      <p:sp>
        <p:nvSpPr>
          <p:cNvPr id="20" name="Text 17"/>
          <p:cNvSpPr/>
          <p:nvPr/>
        </p:nvSpPr>
        <p:spPr>
          <a:xfrm>
            <a:off x="7261622" y="2716411"/>
            <a:ext cx="935831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Array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261622" y="2878931"/>
            <a:ext cx="935831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Lista de valores</a:t>
            </a:r>
            <a:endParaRPr lang="en-US" sz="950" dirty="0"/>
          </a:p>
        </p:txBody>
      </p:sp>
      <p:pic>
        <p:nvPicPr>
          <p:cNvPr id="23" name="Imagen 22" descr="Logotipo&#10;&#10;Descripción generada automáticamente">
            <a:extLst>
              <a:ext uri="{FF2B5EF4-FFF2-40B4-BE49-F238E27FC236}">
                <a16:creationId xmlns:a16="http://schemas.microsoft.com/office/drawing/2014/main" id="{E47334C2-4E5E-B66A-ED23-6E182CC80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EJERCICIO: CONTADOR DE PROCESOS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275159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b="1" i="1" dirty="0">
                <a:solidFill>
                  <a:srgbClr val="374151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Objetivo:</a:t>
            </a:r>
            <a:r>
              <a:rPr lang="en-US" sz="1050" i="1" dirty="0">
                <a:solidFill>
                  <a:srgbClr val="37415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Contar automáticamente cuántos registros se procesan en una ejecución para enviar un resumen final.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" y="2018109"/>
            <a:ext cx="428625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01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143000" y="2110978"/>
            <a:ext cx="2784277" cy="18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Inicializar Variable (Tipo: Entero, Valor: 0)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1500" y="2491383"/>
            <a:ext cx="428625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02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143000" y="2584252"/>
            <a:ext cx="2566392" cy="18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Obtener registros de la fuente de datos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1500" y="2964656"/>
            <a:ext cx="428625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03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143000" y="3057525"/>
            <a:ext cx="2098477" cy="18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Bucle "Aplicar a cada" elemento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71500" y="3437930"/>
            <a:ext cx="428625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04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143000" y="3530798"/>
            <a:ext cx="1676995" cy="18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B82F6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Incrementar Variable (+1)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71500" y="3911203"/>
            <a:ext cx="428625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05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143000" y="4004072"/>
            <a:ext cx="2457450" cy="180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Enviar correo con el total acumulado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486400" y="1518047"/>
            <a:ext cx="3086100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ESTADO DE LA VARIABLE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0" y="1869877"/>
            <a:ext cx="3086100" cy="1442982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7" name="Shape 14"/>
          <p:cNvSpPr/>
          <p:nvPr/>
        </p:nvSpPr>
        <p:spPr>
          <a:xfrm>
            <a:off x="5486400" y="1869877"/>
            <a:ext cx="57150" cy="144298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5"/>
          <p:cNvSpPr/>
          <p:nvPr/>
        </p:nvSpPr>
        <p:spPr>
          <a:xfrm>
            <a:off x="5486400" y="1869877"/>
            <a:ext cx="3086100" cy="1442982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t">
            <a:spAutoFit/>
          </a:bodyPr>
          <a:lstStyle/>
          <a:p>
            <a:pPr marL="0" indent="0" algn="l">
              <a:lnSpc>
                <a:spcPct val="144000"/>
              </a:lnSpc>
              <a:buNone/>
            </a:pPr>
            <a:r>
              <a:rPr lang="en-US" sz="900" b="1" dirty="0">
                <a:solidFill>
                  <a:srgbClr val="374151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INICIO: contador = 0
ITERACIÓN 1: contador = 1
ITERACIÓN 2: contador = 2
...
FINAL: "Se procesaron X elementos"</a:t>
            </a:r>
            <a:endParaRPr lang="en-US" sz="900" dirty="0"/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B7390C20-A20C-CD8D-91AD-F2944E6BC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4.4 MANEJO DE ERRORES: FLUJOS ROBUSTOS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389459"/>
            <a:ext cx="38576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¿POR QUÉ FALLAN LOS FLUJOS?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71500" y="1718072"/>
            <a:ext cx="3857625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Datos faltantes o formatos incorrectos.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71500" y="2063818"/>
            <a:ext cx="3857625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Archivos inexistentes o rutas movidas.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571500" y="2409565"/>
            <a:ext cx="3857625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Permisos insuficientes en SharePoint/OneDrive.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571500" y="2755311"/>
            <a:ext cx="3857625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Conexiones rotas o APIs caídas.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571500" y="3143920"/>
            <a:ext cx="3857625" cy="657225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0" name="Text 7"/>
          <p:cNvSpPr/>
          <p:nvPr/>
        </p:nvSpPr>
        <p:spPr>
          <a:xfrm>
            <a:off x="571500" y="3143920"/>
            <a:ext cx="3857625" cy="657225"/>
          </a:xfrm>
          <a:prstGeom prst="rect">
            <a:avLst/>
          </a:prstGeom>
          <a:noFill/>
          <a:ln/>
        </p:spPr>
        <p:txBody>
          <a:bodyPr wrap="square" lIns="102108" tIns="102108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Historial de ejecución:</a:t>
            </a: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
</a:t>
            </a: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Correcto</a:t>
            </a: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</a:t>
            </a: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Error</a:t>
            </a:r>
            <a:r>
              <a:rPr lang="en-US" sz="8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 </a:t>
            </a:r>
            <a:r>
              <a:rPr lang="en-US" sz="7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Omitido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4714875" y="1389459"/>
            <a:ext cx="3857625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CONFIGURAR EJECUCIÓN POSTERIOR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714875" y="1960959"/>
            <a:ext cx="3857625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Permite definir qué acción debe ejecutarse dependiendo del resultado de la acción anterior.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4714875" y="2486695"/>
            <a:ext cx="2064544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ACCIÓN: Crear Archivo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714875" y="2769570"/>
            <a:ext cx="3857625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F59E0B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↓ SI FALLA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714875" y="3081021"/>
            <a:ext cx="2002036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B82F6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ACCIÓN: Enviar Alerta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714875" y="3471053"/>
            <a:ext cx="3223617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Esto garantiza que el administrador sea notificado de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4714875" y="3676771"/>
            <a:ext cx="2228850" cy="162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inmediato ante cualquier imprevisto.</a:t>
            </a:r>
            <a:endParaRPr lang="en-US" sz="950" dirty="0"/>
          </a:p>
        </p:txBody>
      </p:sp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6875C686-84E2-C9D1-BF4F-F264C6D4B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4.5 CASO INTEGRAL: GESTIÓN DE FACTURAS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346597"/>
            <a:ext cx="3558871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ESCENARIO DE NEGOCIO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71500" y="1641277"/>
            <a:ext cx="3558871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374151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Automatización completa del ciclo de vida de una factura: desde la recepción por correo hasta su registro y aprobación final.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71500" y="2429880"/>
            <a:ext cx="3558871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CONCEPTOS APLICADOS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71500" y="2724559"/>
            <a:ext cx="821531" cy="18930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8" name="Text 5"/>
          <p:cNvSpPr/>
          <p:nvPr/>
        </p:nvSpPr>
        <p:spPr>
          <a:xfrm>
            <a:off x="571500" y="2724559"/>
            <a:ext cx="821531" cy="18930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6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CONDICIONES</a:t>
            </a:r>
            <a:endParaRPr lang="en-US" sz="600" dirty="0"/>
          </a:p>
        </p:txBody>
      </p:sp>
      <p:sp>
        <p:nvSpPr>
          <p:cNvPr id="9" name="Shape 6"/>
          <p:cNvSpPr/>
          <p:nvPr/>
        </p:nvSpPr>
        <p:spPr>
          <a:xfrm>
            <a:off x="1476970" y="2724559"/>
            <a:ext cx="532209" cy="18930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0" name="Text 7"/>
          <p:cNvSpPr/>
          <p:nvPr/>
        </p:nvSpPr>
        <p:spPr>
          <a:xfrm>
            <a:off x="1476970" y="2724559"/>
            <a:ext cx="532209" cy="18930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6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BUCLES</a:t>
            </a:r>
            <a:endParaRPr lang="en-US" sz="600" dirty="0"/>
          </a:p>
        </p:txBody>
      </p:sp>
      <p:sp>
        <p:nvSpPr>
          <p:cNvPr id="11" name="Shape 8"/>
          <p:cNvSpPr/>
          <p:nvPr/>
        </p:nvSpPr>
        <p:spPr>
          <a:xfrm>
            <a:off x="2093119" y="2724559"/>
            <a:ext cx="692944" cy="18930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2" name="Text 9"/>
          <p:cNvSpPr/>
          <p:nvPr/>
        </p:nvSpPr>
        <p:spPr>
          <a:xfrm>
            <a:off x="2093119" y="2724559"/>
            <a:ext cx="692944" cy="18930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6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VARIABLES</a:t>
            </a:r>
            <a:endParaRPr lang="en-US" sz="600" dirty="0"/>
          </a:p>
        </p:txBody>
      </p:sp>
      <p:sp>
        <p:nvSpPr>
          <p:cNvPr id="13" name="Shape 10"/>
          <p:cNvSpPr/>
          <p:nvPr/>
        </p:nvSpPr>
        <p:spPr>
          <a:xfrm>
            <a:off x="2870002" y="2724559"/>
            <a:ext cx="1184077" cy="189309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14" name="Text 11"/>
          <p:cNvSpPr/>
          <p:nvPr/>
        </p:nvSpPr>
        <p:spPr>
          <a:xfrm>
            <a:off x="2870002" y="2724559"/>
            <a:ext cx="1184077" cy="189309"/>
          </a:xfrm>
          <a:prstGeom prst="rect">
            <a:avLst/>
          </a:prstGeom>
          <a:noFill/>
          <a:ln/>
        </p:spPr>
        <p:txBody>
          <a:bodyPr wrap="none" lIns="102108" tIns="51054" rIns="102108" bIns="51054" rtlCol="0" anchor="t">
            <a:spAutoFit/>
          </a:bodyPr>
          <a:lstStyle/>
          <a:p>
            <a:pPr marL="0" indent="0" algn="l">
              <a:buNone/>
            </a:pPr>
            <a:r>
              <a:rPr lang="en-US" sz="600" b="1" dirty="0">
                <a:solidFill>
                  <a:srgbClr val="FFFFFF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MANEJO DE ERRORES</a:t>
            </a:r>
            <a:endParaRPr lang="en-US" sz="600" dirty="0"/>
          </a:p>
        </p:txBody>
      </p:sp>
      <p:sp>
        <p:nvSpPr>
          <p:cNvPr id="15" name="Text 12"/>
          <p:cNvSpPr/>
          <p:nvPr/>
        </p:nvSpPr>
        <p:spPr>
          <a:xfrm>
            <a:off x="571500" y="3085319"/>
            <a:ext cx="3558871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i="1" dirty="0">
                <a:solidFill>
                  <a:srgbClr val="37415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"Este flujo une todas las herramientas de la Unidad 4 para crear una solución robusta y profesional."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4301821" y="1346597"/>
            <a:ext cx="4270679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11827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FLUJO DE TRABAJO (WORKFLOW)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301821" y="1641277"/>
            <a:ext cx="4270679" cy="2657475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8" name="Text 15"/>
          <p:cNvSpPr/>
          <p:nvPr/>
        </p:nvSpPr>
        <p:spPr>
          <a:xfrm>
            <a:off x="4487559" y="1755577"/>
            <a:ext cx="541139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TRIGGER: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5100135" y="1755577"/>
            <a:ext cx="1484114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Correo recibido con adjunto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4487559" y="1958448"/>
            <a:ext cx="500063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↓ BUCLE: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5059059" y="1958448"/>
            <a:ext cx="1603772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Procesar cada archivo adjunto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4487559" y="2161319"/>
            <a:ext cx="682228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↓ VARIABLE: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5241224" y="2161319"/>
            <a:ext cx="1798439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Incrementar contador de facturas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4487559" y="2364191"/>
            <a:ext cx="76438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↓ CONDICIÓN: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5323377" y="2364191"/>
            <a:ext cx="976908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¿Es factura válida?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4616146" y="2567062"/>
            <a:ext cx="271463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→ SI: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4959046" y="2567062"/>
            <a:ext cx="1216223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Guardar en SharePoint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4616146" y="2769933"/>
            <a:ext cx="55364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→ ERROR: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5241224" y="2769933"/>
            <a:ext cx="141089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Si falla guardado, notificar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4487559" y="2972805"/>
            <a:ext cx="764381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↓ CONDICIÓN: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5323377" y="2972805"/>
            <a:ext cx="1082278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¿Monto &gt; $100.000?</a:t>
            </a:r>
            <a:endParaRPr lang="en-US" sz="850" dirty="0"/>
          </a:p>
        </p:txBody>
      </p:sp>
      <p:sp>
        <p:nvSpPr>
          <p:cNvPr id="32" name="Text 29"/>
          <p:cNvSpPr/>
          <p:nvPr/>
        </p:nvSpPr>
        <p:spPr>
          <a:xfrm>
            <a:off x="4616146" y="3175676"/>
            <a:ext cx="271463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→ SI: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4959046" y="3175676"/>
            <a:ext cx="996553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Iniciar Aprobación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4487559" y="3378547"/>
            <a:ext cx="555427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↓ ACCIÓN: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5114423" y="3378547"/>
            <a:ext cx="1518047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50" dirty="0">
                <a:solidFill>
                  <a:srgbClr val="111827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Actualizar estado y notificar</a:t>
            </a:r>
            <a:endParaRPr lang="en-US" sz="850" dirty="0"/>
          </a:p>
        </p:txBody>
      </p:sp>
      <p:pic>
        <p:nvPicPr>
          <p:cNvPr id="37" name="Imagen 36" descr="Logotipo&#10;&#10;Descripción generada automáticamente">
            <a:extLst>
              <a:ext uri="{FF2B5EF4-FFF2-40B4-BE49-F238E27FC236}">
                <a16:creationId xmlns:a16="http://schemas.microsoft.com/office/drawing/2014/main" id="{14A97D09-4C85-0E33-E406-0052B6D59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522" y="324690"/>
            <a:ext cx="860612" cy="5776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(16:9)</PresentationFormat>
  <Paragraphs>0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12</cp:revision>
  <dcterms:created xsi:type="dcterms:W3CDTF">2026-06-02T19:06:04Z</dcterms:created>
  <dcterms:modified xsi:type="dcterms:W3CDTF">2026-06-08T22:38:26Z</dcterms:modified>
</cp:coreProperties>
</file>