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9" d="100"/>
          <a:sy n="119" d="100"/>
        </p:scale>
        <p:origin x="427"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9975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Bienvenidos a la Unidad 5, donde pasaremos de construir flujos a diseñar soluciones profesionales. Hoy consolidaremos todo lo aprendido para crear automatizaciones robustas y escalables. No se trata solo de que funcionen, sino de que funcionen bien y a largo plazo. Prepárense para llevar sus habilidades al siguiente nivel.</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esta unidad, nuestro objetivo es claro: diseñar para el futuro. Ya no solo crearemos flujos, sino que los haremos pensando en su mantenimiento y escalabilidad. Consolidaremos los conocimientos técnicos que hemos adquirido hasta ahora. Identificaremos las buenas prácticas que distinguen un flujo amateur de uno profesional. Y aprenderemos a construir flujos que sean fáciles de entender y de ampliar. Esto nos permitirá pasar de ser constructores a verdaderos diseñadores de soluciones de negocio inteligentes. Veamos cómo esta unidad nos ayudará a lograrlo.</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Ahora, hablemos de la anatomía de un flujo profesional, un patrón universal que verán repetirse una y otra vez. Casi todas las automatizaciones, sin importar su complejidad, siguen esta estructura lógica. Empezamos con un disparador, que es el evento que inicia todo. Luego, vienen las validaciones, donde nos aseguramos de que los datos sean correctos antes de procesarlos. Después, el procesamiento central, donde ocurre la magia. Es crucial el registro de información, para tener trazabilidad. Finalmente, las notificaciones y el fin del proceso. Entender este patrón es clave para diseñar cualquier automatización de manera efectiva. Y esto nos lleva a recordar cómo hemos llegado hasta aquí.</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Estos son los patrones comunes, las piezas fundamentales de nuestro rompecabezas de automatización. Primero, el trigger y el contenido dinámico, la base para que nuestros flujos reaccionen a eventos y usen datos en tiempo real. Luego, las condiciones y los bucles, que aportan inteligencia y escalabilidad, permitiéndonos tomar decisiones y procesar grandes volúmenes de datos. Las variables de estado son nuestra memoria temporal, cruciales para cálculos y mantener la coherencia. Y finalmente, el registro y las notificaciones, que aseguran la trazabilidad y mantienen a todos informados. Cuando dominamos cómo encajan estas piezas, podemos automatizar prácticamente cualquier flujo de negocio. Ahora, veamos cómo estas piezas se traducen en configuraciones típicas.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Hoy vamos a explorar cómo las configuraciones típicas pueden acelerar enormemente nuestro desarrollo en Power Automate. Entender estos patrones comunes nos permite construir flujos de manera más eficiente. Muchos desarrollos reutilizan exactamente estas configuraciones, así que conocerlas nos ayuda a construir flujos más rápido. Por ejemplo, un filtro en Outlook o el uso de tablas estructuradas en Excel son configuraciones que vemos una y otra vez. Estas configuraciones son la base para construir soluciones robustas y escalables. Ahora, veamos cómo podemos diseñar estos flujos para que sean fáciles de mantener.</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Continuando con la idea de eficiencia, el diseño para la mantenibilidad es crucial para el éxito a largo plazo de nuestros flujos. Un flujo bien organizado ahorra horas de soporte y facilita la colaboración en equipo. Esto significa usar nombres descriptivos para nuestras acciones, mantener un orden lógico en el flujo y buscar siempre la eficiencia técnica. Además, las pruebas frecuentes son esenciales para identificar errores a tiempo. Estas prácticas no solo mejoran la calidad de nuestro trabajo, sino que también nos preparan para el siguiente paso, que es evitar los errores más comunes.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Hemos hablado de buenas prácticas, y ahora es momento de ver qué debemos evitar para no caer en trampas comunes. La mayoría de los errores en Power Automate no residen en la herramienta técnica, sino en un diseño deficiente del flujo de trabajo. No validar datos, trabajar con Excel sin tablas o no revisar las conexiones son errores que pueden costar caro. Un flujo robusto debe anticiparse a los imprevistos y asegurar que la información sea íntegra antes de realizar cualquier acción crítica. Con esto en mente, pasemos a las preguntas clave que debemos hacernos antes de empezar cualquier diseño.</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Antes de abrir Power Automate, primero debemos comprender el proceso de negocio. Hacer las preguntas correctas al inicio nos ahorra mucho tiempo y esfuerzo. Necesitamos definir qué inicia el proceso, qué información necesitamos y dónde la vamos a guardar. También es vital identificar las validaciones existentes y quién debe ser notificado en cada etapa. Estas preguntas nos dan una hoja de ruta clara para el diseño de nuestro flujo. Y con esa hoja de ruta, podemos aplicar una metodología recomendada para asegurar el éxito.</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asegurar que cada automatización sea confiable, escalable y aporte valor real, les propongo seguir un ciclo de vida claro. Este ciclo comienza por comprender a fondo el proceso de negocio, luego diseñar la lógica y el flujo de datos. Después, construimos el flujo en Power Automate, lo probamos en entornos controlados y, finalmente, lo optimizamos. Este enfoque metódico nos ayuda a evitar sorpresas y a construir soluciones de alta calidad. Es la clave para el éxito en la automatización.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Hemos hablado de la importancia de la metodología, y ahora, quiero mostrarles cómo esa visión se traduce en eficiencia pura. Observen cómo un solo patrón técnico puede ser la base para automatizar procesos de negocio muy distintos. Esto no es solo teoría; es una estrategia para maximizar su impacto. Vemos un patrón técnico que empieza con un desencadenador y termina con una confirmación. Este es un esqueleto robusto y adaptable. Lo interesante es que este mismo esqueleto puede aplicarse a casos tan diversos como rendiciones de gastos o el procesamiento de facturas. La clave está en entender que la estructura subyacente es la misma, solo cambia el contexto de los datos. Esta capacidad de reutilización es lo que nos permite escalar y ser más productivos. Y hablando de productividad, pasemos a algunas recomendaciones finales para asegurar el éxito en sus proyectos de automatización.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Después de ver cómo un modelo puede servir para todo, es crucial recordar que la simplicidad es su mejor aliada. Estas recomendaciones son la brújula para navegar en el mundo de la automatización. Primero, la simplicidad es fundamental. No intenten construir un cohete si solo necesitan un avión de papel; la solución más sencilla es siempre la más robusta. Segundo, construyan de forma incremental. Añadan una funcionalidad, prueben, validen y solo entonces, pasen a la siguiente. Y tercero, no olviden la documentación y al usuario final. Expliquen el porqué de sus decisiones y diseñen pensando en quien usará el sistema. Una buena automatización no es la más compleja, sino la que resuelve el problema de forma clara y confiable. Con estas ideas en mente, estamos listos para cerrar este curso y mirar hacia el futuro.</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Hemos llegado al final de nuestro curso, y quiero felicitarlos a todos por el camino recorrido. Han pasado de ser usuarios de herramientas a verdaderos diseñadores de soluciones. Ahora tienen el poder de transformar procesos y aportar un valor estratégico inmenso a sus organizaciones. Recuerden, no automatizamos tareas; automatizamos procesos. La herramienta puede cambiar, pero la forma de analizar y diseñar una solución permanece. Este es un cambio de mentalidad que les abrirá muchas puertas. Estoy seguro de que aplicarán todo lo aprendido para crear un impacto significativo. ¡El futuro de la automatización está en sus manos!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7144"/>
            <a:ext cx="9144000" cy="5143500"/>
          </a:xfrm>
          <a:prstGeom prst="rect">
            <a:avLst/>
          </a:prstGeom>
        </p:spPr>
      </p:pic>
      <p:sp>
        <p:nvSpPr>
          <p:cNvPr id="4" name="Text 0"/>
          <p:cNvSpPr/>
          <p:nvPr/>
        </p:nvSpPr>
        <p:spPr>
          <a:xfrm>
            <a:off x="1000125" y="1642449"/>
            <a:ext cx="7143750" cy="1005818"/>
          </a:xfrm>
          <a:prstGeom prst="rect">
            <a:avLst/>
          </a:prstGeom>
          <a:noFill/>
          <a:ln/>
        </p:spPr>
        <p:txBody>
          <a:bodyPr wrap="square" lIns="0" tIns="0" rIns="0" bIns="0" rtlCol="0" anchor="t">
            <a:spAutoFit/>
          </a:bodyPr>
          <a:lstStyle/>
          <a:p>
            <a:pPr marL="0" indent="0" algn="ctr">
              <a:lnSpc>
                <a:spcPct val="88000"/>
              </a:lnSpc>
              <a:buNone/>
            </a:pPr>
            <a:r>
              <a:rPr lang="en-US" sz="3300" b="1" dirty="0">
                <a:solidFill>
                  <a:srgbClr val="111827"/>
                </a:solidFill>
                <a:latin typeface="Montserrat ExtraBold" pitchFamily="34" charset="0"/>
                <a:ea typeface="Montserrat ExtraBold" pitchFamily="34" charset="-122"/>
                <a:cs typeface="Montserrat ExtraBold" pitchFamily="34" charset="-120"/>
              </a:rPr>
              <a:t>UNIDAD 5: BUENAS PRÁCTICAS Y DISEÑO</a:t>
            </a:r>
            <a:endParaRPr lang="en-US" sz="3300" dirty="0"/>
          </a:p>
        </p:txBody>
      </p:sp>
      <p:sp>
        <p:nvSpPr>
          <p:cNvPr id="5" name="Text 1"/>
          <p:cNvSpPr/>
          <p:nvPr/>
        </p:nvSpPr>
        <p:spPr>
          <a:xfrm>
            <a:off x="1000125" y="3276916"/>
            <a:ext cx="7143750" cy="287536"/>
          </a:xfrm>
          <a:prstGeom prst="rect">
            <a:avLst/>
          </a:prstGeom>
          <a:noFill/>
          <a:ln/>
        </p:spPr>
        <p:txBody>
          <a:bodyPr wrap="square" lIns="0" tIns="0" rIns="0" bIns="0" rtlCol="0" anchor="t">
            <a:spAutoFit/>
          </a:bodyPr>
          <a:lstStyle/>
          <a:p>
            <a:pPr marL="0" indent="0" algn="ctr">
              <a:buNone/>
            </a:pPr>
            <a:r>
              <a:rPr lang="en-US" sz="1700" dirty="0">
                <a:solidFill>
                  <a:srgbClr val="3B82F6"/>
                </a:solidFill>
                <a:latin typeface="Merriweather Light" pitchFamily="34" charset="0"/>
                <a:ea typeface="Merriweather Light" pitchFamily="34" charset="-122"/>
                <a:cs typeface="Merriweather Light" pitchFamily="34" charset="-120"/>
              </a:rPr>
              <a:t>Power Automate: Diseñando Soluciones Profesionales</a:t>
            </a:r>
            <a:endParaRPr lang="en-US" sz="1700" dirty="0"/>
          </a:p>
        </p:txBody>
      </p:sp>
      <p:pic>
        <p:nvPicPr>
          <p:cNvPr id="2" name="Imagen 1" descr="Logotipo&#10;&#10;Descripción generada automáticamente">
            <a:extLst>
              <a:ext uri="{FF2B5EF4-FFF2-40B4-BE49-F238E27FC236}">
                <a16:creationId xmlns:a16="http://schemas.microsoft.com/office/drawing/2014/main" id="{BBE12941-0158-EBEB-DA27-5007D6CE6A28}"/>
              </a:ext>
            </a:extLst>
          </p:cNvPr>
          <p:cNvPicPr>
            <a:picLocks noChangeAspect="1"/>
          </p:cNvPicPr>
          <p:nvPr/>
        </p:nvPicPr>
        <p:blipFill>
          <a:blip r:embed="rId4"/>
          <a:stretch>
            <a:fillRect/>
          </a:stretch>
        </p:blipFill>
        <p:spPr>
          <a:xfrm>
            <a:off x="8018585" y="181127"/>
            <a:ext cx="951576" cy="63644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4" name="Text 0"/>
          <p:cNvSpPr/>
          <p:nvPr/>
        </p:nvSpPr>
        <p:spPr>
          <a:xfrm>
            <a:off x="571500" y="428625"/>
            <a:ext cx="8572500" cy="417909"/>
          </a:xfrm>
          <a:prstGeom prst="rect">
            <a:avLst/>
          </a:prstGeom>
          <a:noFill/>
          <a:ln/>
        </p:spPr>
        <p:txBody>
          <a:bodyPr wrap="square" lIns="0" tIns="0" rIns="0" bIns="0" rtlCol="0" anchor="t">
            <a:spAutoFit/>
          </a:bodyPr>
          <a:lstStyle/>
          <a:p>
            <a:pPr marL="0" indent="0" algn="l">
              <a:buNone/>
            </a:pPr>
            <a:r>
              <a:rPr lang="en-US" sz="2450" b="1" dirty="0">
                <a:solidFill>
                  <a:srgbClr val="111827"/>
                </a:solidFill>
                <a:latin typeface="Montserrat ExtraBold" pitchFamily="34" charset="0"/>
                <a:ea typeface="Montserrat ExtraBold" pitchFamily="34" charset="-122"/>
                <a:cs typeface="Montserrat ExtraBold" pitchFamily="34" charset="-120"/>
              </a:rPr>
              <a:t>OBJETIVOS: DISEÑAR PARA EL FUTURO</a:t>
            </a:r>
            <a:endParaRPr lang="en-US" sz="2450" dirty="0"/>
          </a:p>
        </p:txBody>
      </p:sp>
      <p:sp>
        <p:nvSpPr>
          <p:cNvPr id="5" name="Text 1"/>
          <p:cNvSpPr/>
          <p:nvPr/>
        </p:nvSpPr>
        <p:spPr>
          <a:xfrm>
            <a:off x="571500" y="1232297"/>
            <a:ext cx="557213" cy="514350"/>
          </a:xfrm>
          <a:prstGeom prst="rect">
            <a:avLst/>
          </a:prstGeom>
          <a:noFill/>
          <a:ln/>
        </p:spPr>
        <p:txBody>
          <a:bodyPr wrap="none" lIns="0" tIns="0" rIns="0" bIns="0" rtlCol="0" anchor="t">
            <a:spAutoFit/>
          </a:bodyPr>
          <a:lstStyle/>
          <a:p>
            <a:pPr marL="0" indent="0" algn="l">
              <a:lnSpc>
                <a:spcPct val="80000"/>
              </a:lnSpc>
              <a:buNone/>
            </a:pPr>
            <a:r>
              <a:rPr lang="en-US" sz="3750" b="1" dirty="0">
                <a:solidFill>
                  <a:srgbClr val="F59E0B"/>
                </a:solidFill>
                <a:latin typeface="Montserrat ExtraBold" pitchFamily="34" charset="0"/>
                <a:ea typeface="Montserrat ExtraBold" pitchFamily="34" charset="-122"/>
                <a:cs typeface="Montserrat ExtraBold" pitchFamily="34" charset="-120"/>
              </a:rPr>
              <a:t>01</a:t>
            </a:r>
            <a:endParaRPr lang="en-US" sz="3750" dirty="0"/>
          </a:p>
        </p:txBody>
      </p:sp>
      <p:sp>
        <p:nvSpPr>
          <p:cNvPr id="6" name="Text 2"/>
          <p:cNvSpPr/>
          <p:nvPr/>
        </p:nvSpPr>
        <p:spPr>
          <a:xfrm>
            <a:off x="1243013" y="1232297"/>
            <a:ext cx="1757363" cy="957263"/>
          </a:xfrm>
          <a:prstGeom prst="rect">
            <a:avLst/>
          </a:prstGeom>
          <a:noFill/>
          <a:ln/>
        </p:spPr>
        <p:txBody>
          <a:bodyPr wrap="square" lIns="0" tIns="51054" rIns="0" bIns="0" rtlCol="0" anchor="t">
            <a:spAutoFit/>
          </a:bodyPr>
          <a:lstStyle/>
          <a:p>
            <a:pPr marL="0" indent="0" algn="l">
              <a:lnSpc>
                <a:spcPct val="128000"/>
              </a:lnSpc>
              <a:buNone/>
            </a:pPr>
            <a:r>
              <a:rPr lang="en-US" sz="1000" b="1" dirty="0">
                <a:solidFill>
                  <a:srgbClr val="111827"/>
                </a:solidFill>
                <a:latin typeface="Merriweather Light" pitchFamily="34" charset="0"/>
                <a:ea typeface="Merriweather Light" pitchFamily="34" charset="-122"/>
                <a:cs typeface="Merriweather Light" pitchFamily="34" charset="-120"/>
              </a:rPr>
              <a:t>Consolidar los conocimientos</a:t>
            </a:r>
            <a:r>
              <a:rPr lang="en-US" sz="1050" dirty="0">
                <a:solidFill>
                  <a:srgbClr val="374151"/>
                </a:solidFill>
                <a:latin typeface="Merriweather Light" pitchFamily="34" charset="0"/>
                <a:ea typeface="Merriweather Light" pitchFamily="34" charset="-122"/>
                <a:cs typeface="Merriweather Light" pitchFamily="34" charset="-120"/>
              </a:rPr>
              <a:t> técnicos adquiridos durante el curso.</a:t>
            </a:r>
            <a:endParaRPr lang="en-US" sz="1000" dirty="0"/>
          </a:p>
        </p:txBody>
      </p:sp>
      <p:sp>
        <p:nvSpPr>
          <p:cNvPr id="7" name="Text 3"/>
          <p:cNvSpPr/>
          <p:nvPr/>
        </p:nvSpPr>
        <p:spPr>
          <a:xfrm>
            <a:off x="3171825" y="1232297"/>
            <a:ext cx="657225" cy="514350"/>
          </a:xfrm>
          <a:prstGeom prst="rect">
            <a:avLst/>
          </a:prstGeom>
          <a:noFill/>
          <a:ln/>
        </p:spPr>
        <p:txBody>
          <a:bodyPr wrap="none" lIns="0" tIns="0" rIns="0" bIns="0" rtlCol="0" anchor="t">
            <a:spAutoFit/>
          </a:bodyPr>
          <a:lstStyle/>
          <a:p>
            <a:pPr marL="0" indent="0" algn="l">
              <a:lnSpc>
                <a:spcPct val="80000"/>
              </a:lnSpc>
              <a:buNone/>
            </a:pPr>
            <a:r>
              <a:rPr lang="en-US" sz="3750" b="1" dirty="0">
                <a:solidFill>
                  <a:srgbClr val="F59E0B"/>
                </a:solidFill>
                <a:latin typeface="Montserrat ExtraBold" pitchFamily="34" charset="0"/>
                <a:ea typeface="Montserrat ExtraBold" pitchFamily="34" charset="-122"/>
                <a:cs typeface="Montserrat ExtraBold" pitchFamily="34" charset="-120"/>
              </a:rPr>
              <a:t>02</a:t>
            </a:r>
            <a:endParaRPr lang="en-US" sz="3750" dirty="0"/>
          </a:p>
        </p:txBody>
      </p:sp>
      <p:sp>
        <p:nvSpPr>
          <p:cNvPr id="8" name="Text 4"/>
          <p:cNvSpPr/>
          <p:nvPr/>
        </p:nvSpPr>
        <p:spPr>
          <a:xfrm>
            <a:off x="3943350" y="1232297"/>
            <a:ext cx="1657350" cy="728663"/>
          </a:xfrm>
          <a:prstGeom prst="rect">
            <a:avLst/>
          </a:prstGeom>
          <a:noFill/>
          <a:ln/>
        </p:spPr>
        <p:txBody>
          <a:bodyPr wrap="square" lIns="0" tIns="51054" rIns="0" bIns="0" rtlCol="0" anchor="t">
            <a:spAutoFit/>
          </a:bodyPr>
          <a:lstStyle/>
          <a:p>
            <a:pPr marL="0" indent="0" algn="l">
              <a:lnSpc>
                <a:spcPct val="128000"/>
              </a:lnSpc>
              <a:buNone/>
            </a:pPr>
            <a:r>
              <a:rPr lang="en-US" sz="1000" b="1" dirty="0">
                <a:solidFill>
                  <a:srgbClr val="111827"/>
                </a:solidFill>
                <a:latin typeface="Merriweather Light" pitchFamily="34" charset="0"/>
                <a:ea typeface="Merriweather Light" pitchFamily="34" charset="-122"/>
                <a:cs typeface="Merriweather Light" pitchFamily="34" charset="-120"/>
              </a:rPr>
              <a:t>Identificar buenas prácticas</a:t>
            </a:r>
            <a:r>
              <a:rPr lang="en-US" sz="1050" dirty="0">
                <a:solidFill>
                  <a:srgbClr val="374151"/>
                </a:solidFill>
                <a:latin typeface="Merriweather Light" pitchFamily="34" charset="0"/>
                <a:ea typeface="Merriweather Light" pitchFamily="34" charset="-122"/>
                <a:cs typeface="Merriweather Light" pitchFamily="34" charset="-120"/>
              </a:rPr>
              <a:t> de diseño para flujos profesionales.</a:t>
            </a:r>
            <a:endParaRPr lang="en-US" sz="1000" dirty="0"/>
          </a:p>
        </p:txBody>
      </p:sp>
      <p:sp>
        <p:nvSpPr>
          <p:cNvPr id="9" name="Text 5"/>
          <p:cNvSpPr/>
          <p:nvPr/>
        </p:nvSpPr>
        <p:spPr>
          <a:xfrm>
            <a:off x="5772150" y="1232297"/>
            <a:ext cx="657225" cy="514350"/>
          </a:xfrm>
          <a:prstGeom prst="rect">
            <a:avLst/>
          </a:prstGeom>
          <a:noFill/>
          <a:ln/>
        </p:spPr>
        <p:txBody>
          <a:bodyPr wrap="none" lIns="0" tIns="0" rIns="0" bIns="0" rtlCol="0" anchor="t">
            <a:spAutoFit/>
          </a:bodyPr>
          <a:lstStyle/>
          <a:p>
            <a:pPr marL="0" indent="0" algn="l">
              <a:lnSpc>
                <a:spcPct val="80000"/>
              </a:lnSpc>
              <a:buNone/>
            </a:pPr>
            <a:r>
              <a:rPr lang="en-US" sz="3750" b="1" dirty="0">
                <a:solidFill>
                  <a:srgbClr val="F59E0B"/>
                </a:solidFill>
                <a:latin typeface="Montserrat ExtraBold" pitchFamily="34" charset="0"/>
                <a:ea typeface="Montserrat ExtraBold" pitchFamily="34" charset="-122"/>
                <a:cs typeface="Montserrat ExtraBold" pitchFamily="34" charset="-120"/>
              </a:rPr>
              <a:t>03</a:t>
            </a:r>
            <a:endParaRPr lang="en-US" sz="3750" dirty="0"/>
          </a:p>
        </p:txBody>
      </p:sp>
      <p:sp>
        <p:nvSpPr>
          <p:cNvPr id="10" name="Text 6"/>
          <p:cNvSpPr/>
          <p:nvPr/>
        </p:nvSpPr>
        <p:spPr>
          <a:xfrm>
            <a:off x="6543675" y="1232297"/>
            <a:ext cx="1657350" cy="728663"/>
          </a:xfrm>
          <a:prstGeom prst="rect">
            <a:avLst/>
          </a:prstGeom>
          <a:noFill/>
          <a:ln/>
        </p:spPr>
        <p:txBody>
          <a:bodyPr wrap="square" lIns="0" tIns="51054" rIns="0" bIns="0" rtlCol="0" anchor="t">
            <a:spAutoFit/>
          </a:bodyPr>
          <a:lstStyle/>
          <a:p>
            <a:pPr marL="0" indent="0" algn="l">
              <a:lnSpc>
                <a:spcPct val="128000"/>
              </a:lnSpc>
              <a:buNone/>
            </a:pPr>
            <a:r>
              <a:rPr lang="en-US" sz="1000" b="1" dirty="0">
                <a:solidFill>
                  <a:srgbClr val="111827"/>
                </a:solidFill>
                <a:latin typeface="Merriweather Light" pitchFamily="34" charset="0"/>
                <a:ea typeface="Merriweather Light" pitchFamily="34" charset="-122"/>
                <a:cs typeface="Merriweather Light" pitchFamily="34" charset="-120"/>
              </a:rPr>
              <a:t>Reconocer patrones comunes</a:t>
            </a:r>
            <a:r>
              <a:rPr lang="en-US" sz="1050" dirty="0">
                <a:solidFill>
                  <a:srgbClr val="374151"/>
                </a:solidFill>
                <a:latin typeface="Merriweather Light" pitchFamily="34" charset="0"/>
                <a:ea typeface="Merriweather Light" pitchFamily="34" charset="-122"/>
                <a:cs typeface="Merriweather Light" pitchFamily="34" charset="-120"/>
              </a:rPr>
              <a:t> que se repiten en las automatizaciones.</a:t>
            </a:r>
            <a:endParaRPr lang="en-US" sz="1000" dirty="0"/>
          </a:p>
        </p:txBody>
      </p:sp>
      <p:sp>
        <p:nvSpPr>
          <p:cNvPr id="11" name="Text 7"/>
          <p:cNvSpPr/>
          <p:nvPr/>
        </p:nvSpPr>
        <p:spPr>
          <a:xfrm>
            <a:off x="571500" y="2361009"/>
            <a:ext cx="712589" cy="514350"/>
          </a:xfrm>
          <a:prstGeom prst="rect">
            <a:avLst/>
          </a:prstGeom>
          <a:noFill/>
          <a:ln/>
        </p:spPr>
        <p:txBody>
          <a:bodyPr wrap="none" lIns="0" tIns="0" rIns="0" bIns="0" rtlCol="0" anchor="t">
            <a:spAutoFit/>
          </a:bodyPr>
          <a:lstStyle/>
          <a:p>
            <a:pPr marL="0" indent="0" algn="l">
              <a:lnSpc>
                <a:spcPct val="80000"/>
              </a:lnSpc>
              <a:buNone/>
            </a:pPr>
            <a:r>
              <a:rPr lang="en-US" sz="3750" b="1" dirty="0">
                <a:solidFill>
                  <a:srgbClr val="F59E0B"/>
                </a:solidFill>
                <a:latin typeface="Montserrat ExtraBold" pitchFamily="34" charset="0"/>
                <a:ea typeface="Montserrat ExtraBold" pitchFamily="34" charset="-122"/>
                <a:cs typeface="Montserrat ExtraBold" pitchFamily="34" charset="-120"/>
              </a:rPr>
              <a:t>04</a:t>
            </a:r>
            <a:endParaRPr lang="en-US" sz="3750" dirty="0"/>
          </a:p>
        </p:txBody>
      </p:sp>
      <p:sp>
        <p:nvSpPr>
          <p:cNvPr id="12" name="Text 8"/>
          <p:cNvSpPr/>
          <p:nvPr/>
        </p:nvSpPr>
        <p:spPr>
          <a:xfrm>
            <a:off x="1398389" y="2361009"/>
            <a:ext cx="1601986" cy="957263"/>
          </a:xfrm>
          <a:prstGeom prst="rect">
            <a:avLst/>
          </a:prstGeom>
          <a:noFill/>
          <a:ln/>
        </p:spPr>
        <p:txBody>
          <a:bodyPr wrap="square" lIns="0" tIns="51054" rIns="0" bIns="0" rtlCol="0" anchor="t">
            <a:spAutoFit/>
          </a:bodyPr>
          <a:lstStyle/>
          <a:p>
            <a:pPr marL="0" indent="0" algn="l">
              <a:lnSpc>
                <a:spcPct val="128000"/>
              </a:lnSpc>
              <a:buNone/>
            </a:pPr>
            <a:r>
              <a:rPr lang="en-US" sz="1000" b="1" dirty="0">
                <a:solidFill>
                  <a:srgbClr val="111827"/>
                </a:solidFill>
                <a:latin typeface="Merriweather Light" pitchFamily="34" charset="0"/>
                <a:ea typeface="Merriweather Light" pitchFamily="34" charset="-122"/>
                <a:cs typeface="Merriweather Light" pitchFamily="34" charset="-120"/>
              </a:rPr>
              <a:t>Aprender a construir flujos mantenibles</a:t>
            </a:r>
            <a:r>
              <a:rPr lang="en-US" sz="1050" dirty="0">
                <a:solidFill>
                  <a:srgbClr val="374151"/>
                </a:solidFill>
                <a:latin typeface="Merriweather Light" pitchFamily="34" charset="0"/>
                <a:ea typeface="Merriweather Light" pitchFamily="34" charset="-122"/>
                <a:cs typeface="Merriweather Light" pitchFamily="34" charset="-120"/>
              </a:rPr>
              <a:t> fáciles de comprender y ampliar.</a:t>
            </a:r>
            <a:endParaRPr lang="en-US" sz="1000" dirty="0"/>
          </a:p>
        </p:txBody>
      </p:sp>
      <p:sp>
        <p:nvSpPr>
          <p:cNvPr id="13" name="Text 9"/>
          <p:cNvSpPr/>
          <p:nvPr/>
        </p:nvSpPr>
        <p:spPr>
          <a:xfrm>
            <a:off x="3171825" y="2361009"/>
            <a:ext cx="664369" cy="514350"/>
          </a:xfrm>
          <a:prstGeom prst="rect">
            <a:avLst/>
          </a:prstGeom>
          <a:noFill/>
          <a:ln/>
        </p:spPr>
        <p:txBody>
          <a:bodyPr wrap="none" lIns="0" tIns="0" rIns="0" bIns="0" rtlCol="0" anchor="t">
            <a:spAutoFit/>
          </a:bodyPr>
          <a:lstStyle/>
          <a:p>
            <a:pPr marL="0" indent="0" algn="l">
              <a:lnSpc>
                <a:spcPct val="80000"/>
              </a:lnSpc>
              <a:buNone/>
            </a:pPr>
            <a:r>
              <a:rPr lang="en-US" sz="3750" b="1" dirty="0">
                <a:solidFill>
                  <a:srgbClr val="F59E0B"/>
                </a:solidFill>
                <a:latin typeface="Montserrat ExtraBold" pitchFamily="34" charset="0"/>
                <a:ea typeface="Montserrat ExtraBold" pitchFamily="34" charset="-122"/>
                <a:cs typeface="Montserrat ExtraBold" pitchFamily="34" charset="-120"/>
              </a:rPr>
              <a:t>05</a:t>
            </a:r>
            <a:endParaRPr lang="en-US" sz="3750" dirty="0"/>
          </a:p>
        </p:txBody>
      </p:sp>
      <p:sp>
        <p:nvSpPr>
          <p:cNvPr id="14" name="Text 10"/>
          <p:cNvSpPr/>
          <p:nvPr/>
        </p:nvSpPr>
        <p:spPr>
          <a:xfrm>
            <a:off x="3950494" y="2361009"/>
            <a:ext cx="1650206" cy="728663"/>
          </a:xfrm>
          <a:prstGeom prst="rect">
            <a:avLst/>
          </a:prstGeom>
          <a:noFill/>
          <a:ln/>
        </p:spPr>
        <p:txBody>
          <a:bodyPr wrap="square" lIns="0" tIns="51054" rIns="0" bIns="0" rtlCol="0" anchor="t">
            <a:spAutoFit/>
          </a:bodyPr>
          <a:lstStyle/>
          <a:p>
            <a:pPr marL="0" indent="0" algn="l">
              <a:lnSpc>
                <a:spcPct val="128000"/>
              </a:lnSpc>
              <a:buNone/>
            </a:pPr>
            <a:r>
              <a:rPr lang="en-US" sz="1000" b="1" dirty="0">
                <a:solidFill>
                  <a:srgbClr val="111827"/>
                </a:solidFill>
                <a:latin typeface="Merriweather Light" pitchFamily="34" charset="0"/>
                <a:ea typeface="Merriweather Light" pitchFamily="34" charset="-122"/>
                <a:cs typeface="Merriweather Light" pitchFamily="34" charset="-120"/>
              </a:rPr>
              <a:t>Pasar de construir flujos</a:t>
            </a:r>
            <a:r>
              <a:rPr lang="en-US" sz="1050" dirty="0">
                <a:solidFill>
                  <a:srgbClr val="374151"/>
                </a:solidFill>
                <a:latin typeface="Merriweather Light" pitchFamily="34" charset="0"/>
                <a:ea typeface="Merriweather Light" pitchFamily="34" charset="-122"/>
                <a:cs typeface="Merriweather Light" pitchFamily="34" charset="-120"/>
              </a:rPr>
              <a:t> a diseñar soluciones de negocio inteligentes.</a:t>
            </a:r>
            <a:endParaRPr lang="en-US" sz="1000" dirty="0"/>
          </a:p>
        </p:txBody>
      </p:sp>
      <p:pic>
        <p:nvPicPr>
          <p:cNvPr id="2" name="Imagen 1" descr="Logotipo&#10;&#10;Descripción generada automáticamente">
            <a:extLst>
              <a:ext uri="{FF2B5EF4-FFF2-40B4-BE49-F238E27FC236}">
                <a16:creationId xmlns:a16="http://schemas.microsoft.com/office/drawing/2014/main" id="{D5CE343F-ADDB-C8CE-ED72-C2F2E9DC25B4}"/>
              </a:ext>
            </a:extLst>
          </p:cNvPr>
          <p:cNvPicPr>
            <a:picLocks noChangeAspect="1"/>
          </p:cNvPicPr>
          <p:nvPr/>
        </p:nvPicPr>
        <p:blipFill>
          <a:blip r:embed="rId4"/>
          <a:stretch>
            <a:fillRect/>
          </a:stretch>
        </p:blipFill>
        <p:spPr>
          <a:xfrm>
            <a:off x="8018585" y="181127"/>
            <a:ext cx="951576" cy="63644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4" name="Text 0"/>
          <p:cNvSpPr/>
          <p:nvPr/>
        </p:nvSpPr>
        <p:spPr>
          <a:xfrm>
            <a:off x="571500" y="428625"/>
            <a:ext cx="8572500" cy="417909"/>
          </a:xfrm>
          <a:prstGeom prst="rect">
            <a:avLst/>
          </a:prstGeom>
          <a:noFill/>
          <a:ln/>
        </p:spPr>
        <p:txBody>
          <a:bodyPr wrap="square" lIns="0" tIns="0" rIns="0" bIns="0" rtlCol="0" anchor="t">
            <a:spAutoFit/>
          </a:bodyPr>
          <a:lstStyle/>
          <a:p>
            <a:pPr marL="0" indent="0" algn="l">
              <a:buNone/>
            </a:pPr>
            <a:r>
              <a:rPr lang="en-US" sz="2450" b="1" dirty="0">
                <a:solidFill>
                  <a:srgbClr val="111827"/>
                </a:solidFill>
                <a:latin typeface="Montserrat ExtraBold" pitchFamily="34" charset="0"/>
                <a:ea typeface="Montserrat ExtraBold" pitchFamily="34" charset="-122"/>
                <a:cs typeface="Montserrat ExtraBold" pitchFamily="34" charset="-120"/>
              </a:rPr>
              <a:t>ANATOMÍA DE UN FLUJO PROFESIONAL</a:t>
            </a:r>
            <a:endParaRPr lang="en-US" sz="2450" dirty="0"/>
          </a:p>
        </p:txBody>
      </p:sp>
      <p:sp>
        <p:nvSpPr>
          <p:cNvPr id="5" name="Shape 1"/>
          <p:cNvSpPr/>
          <p:nvPr/>
        </p:nvSpPr>
        <p:spPr>
          <a:xfrm>
            <a:off x="1157288" y="1089422"/>
            <a:ext cx="2286000" cy="525066"/>
          </a:xfrm>
          <a:prstGeom prst="rect">
            <a:avLst/>
          </a:prstGeom>
          <a:solidFill>
            <a:srgbClr val="F3F4F6"/>
          </a:solidFill>
          <a:ln/>
        </p:spPr>
        <p:txBody>
          <a:bodyPr/>
          <a:lstStyle/>
          <a:p>
            <a:endParaRPr lang="es-CL"/>
          </a:p>
        </p:txBody>
      </p:sp>
      <p:sp>
        <p:nvSpPr>
          <p:cNvPr id="6" name="Shape 2"/>
          <p:cNvSpPr/>
          <p:nvPr/>
        </p:nvSpPr>
        <p:spPr>
          <a:xfrm>
            <a:off x="1157288" y="1089422"/>
            <a:ext cx="57150" cy="525066"/>
          </a:xfrm>
          <a:prstGeom prst="rect">
            <a:avLst/>
          </a:prstGeom>
          <a:solidFill>
            <a:srgbClr val="3B82F6"/>
          </a:solidFill>
          <a:ln/>
        </p:spPr>
        <p:txBody>
          <a:bodyPr/>
          <a:lstStyle/>
          <a:p>
            <a:endParaRPr lang="es-CL"/>
          </a:p>
        </p:txBody>
      </p:sp>
      <p:sp>
        <p:nvSpPr>
          <p:cNvPr id="7" name="Text 3"/>
          <p:cNvSpPr/>
          <p:nvPr/>
        </p:nvSpPr>
        <p:spPr>
          <a:xfrm>
            <a:off x="1157288" y="1089422"/>
            <a:ext cx="2286000" cy="525066"/>
          </a:xfrm>
          <a:prstGeom prst="rect">
            <a:avLst/>
          </a:prstGeom>
          <a:noFill/>
          <a:ln/>
        </p:spPr>
        <p:txBody>
          <a:bodyPr wrap="square" lIns="85090" tIns="85090" rIns="85090" bIns="85090" rtlCol="0" anchor="t">
            <a:spAutoFit/>
          </a:bodyPr>
          <a:lstStyle/>
          <a:p>
            <a:pPr marL="0" indent="0" algn="ctr">
              <a:buNone/>
            </a:pPr>
            <a:r>
              <a:rPr lang="en-US" sz="1100" b="1" dirty="0">
                <a:solidFill>
                  <a:srgbClr val="111827"/>
                </a:solidFill>
                <a:latin typeface="Montserrat ExtraBold" pitchFamily="34" charset="0"/>
                <a:ea typeface="Montserrat ExtraBold" pitchFamily="34" charset="-122"/>
                <a:cs typeface="Montserrat ExtraBold" pitchFamily="34" charset="-120"/>
              </a:rPr>
              <a:t>01. TRIGGER (DISPARADOR)</a:t>
            </a:r>
            <a:endParaRPr lang="en-US" sz="1100" dirty="0"/>
          </a:p>
        </p:txBody>
      </p:sp>
      <p:sp>
        <p:nvSpPr>
          <p:cNvPr id="8" name="Text 4"/>
          <p:cNvSpPr/>
          <p:nvPr/>
        </p:nvSpPr>
        <p:spPr>
          <a:xfrm>
            <a:off x="2232422" y="1628775"/>
            <a:ext cx="135731" cy="214313"/>
          </a:xfrm>
          <a:prstGeom prst="rect">
            <a:avLst/>
          </a:prstGeom>
          <a:noFill/>
          <a:ln/>
        </p:spPr>
        <p:txBody>
          <a:bodyPr wrap="none" lIns="0" tIns="0" rIns="0" bIns="0" rtlCol="0" anchor="t">
            <a:spAutoFit/>
          </a:bodyPr>
          <a:lstStyle/>
          <a:p>
            <a:pPr marL="0" indent="0" algn="l">
              <a:lnSpc>
                <a:spcPct val="80000"/>
              </a:lnSpc>
              <a:buNone/>
            </a:pPr>
            <a:r>
              <a:rPr lang="en-US" sz="1600" dirty="0">
                <a:solidFill>
                  <a:srgbClr val="F59E0B"/>
                </a:solidFill>
                <a:latin typeface="Merriweather Light" pitchFamily="34" charset="0"/>
                <a:ea typeface="Merriweather Light" pitchFamily="34" charset="-122"/>
                <a:cs typeface="Merriweather Light" pitchFamily="34" charset="-120"/>
              </a:rPr>
              <a:t>↓</a:t>
            </a:r>
            <a:endParaRPr lang="en-US" sz="1600" dirty="0"/>
          </a:p>
        </p:txBody>
      </p:sp>
      <p:sp>
        <p:nvSpPr>
          <p:cNvPr id="9" name="Shape 5"/>
          <p:cNvSpPr/>
          <p:nvPr/>
        </p:nvSpPr>
        <p:spPr>
          <a:xfrm>
            <a:off x="1157288" y="1857375"/>
            <a:ext cx="2286000" cy="333970"/>
          </a:xfrm>
          <a:prstGeom prst="rect">
            <a:avLst/>
          </a:prstGeom>
          <a:solidFill>
            <a:srgbClr val="F3F4F6"/>
          </a:solidFill>
          <a:ln/>
        </p:spPr>
        <p:txBody>
          <a:bodyPr/>
          <a:lstStyle/>
          <a:p>
            <a:endParaRPr lang="es-CL"/>
          </a:p>
        </p:txBody>
      </p:sp>
      <p:sp>
        <p:nvSpPr>
          <p:cNvPr id="10" name="Shape 6"/>
          <p:cNvSpPr/>
          <p:nvPr/>
        </p:nvSpPr>
        <p:spPr>
          <a:xfrm>
            <a:off x="1157288" y="1857375"/>
            <a:ext cx="57150" cy="333970"/>
          </a:xfrm>
          <a:prstGeom prst="rect">
            <a:avLst/>
          </a:prstGeom>
          <a:solidFill>
            <a:srgbClr val="3B82F6"/>
          </a:solidFill>
          <a:ln/>
        </p:spPr>
        <p:txBody>
          <a:bodyPr/>
          <a:lstStyle/>
          <a:p>
            <a:endParaRPr lang="es-CL"/>
          </a:p>
        </p:txBody>
      </p:sp>
      <p:sp>
        <p:nvSpPr>
          <p:cNvPr id="11" name="Text 7"/>
          <p:cNvSpPr/>
          <p:nvPr/>
        </p:nvSpPr>
        <p:spPr>
          <a:xfrm>
            <a:off x="1157288" y="1857375"/>
            <a:ext cx="2286000" cy="333970"/>
          </a:xfrm>
          <a:prstGeom prst="rect">
            <a:avLst/>
          </a:prstGeom>
          <a:noFill/>
          <a:ln/>
        </p:spPr>
        <p:txBody>
          <a:bodyPr wrap="square" lIns="85090" tIns="85090" rIns="85090" bIns="85090" rtlCol="0" anchor="t">
            <a:spAutoFit/>
          </a:bodyPr>
          <a:lstStyle/>
          <a:p>
            <a:pPr marL="0" indent="0" algn="ctr">
              <a:buNone/>
            </a:pPr>
            <a:r>
              <a:rPr lang="en-US" sz="1100" b="1" dirty="0">
                <a:solidFill>
                  <a:srgbClr val="111827"/>
                </a:solidFill>
                <a:latin typeface="Montserrat ExtraBold" pitchFamily="34" charset="0"/>
                <a:ea typeface="Montserrat ExtraBold" pitchFamily="34" charset="-122"/>
                <a:cs typeface="Montserrat ExtraBold" pitchFamily="34" charset="-120"/>
              </a:rPr>
              <a:t>02. VALIDACIONES</a:t>
            </a:r>
            <a:endParaRPr lang="en-US" sz="1100" dirty="0"/>
          </a:p>
        </p:txBody>
      </p:sp>
      <p:sp>
        <p:nvSpPr>
          <p:cNvPr id="12" name="Text 8"/>
          <p:cNvSpPr/>
          <p:nvPr/>
        </p:nvSpPr>
        <p:spPr>
          <a:xfrm>
            <a:off x="2232422" y="2205633"/>
            <a:ext cx="135731" cy="214313"/>
          </a:xfrm>
          <a:prstGeom prst="rect">
            <a:avLst/>
          </a:prstGeom>
          <a:noFill/>
          <a:ln/>
        </p:spPr>
        <p:txBody>
          <a:bodyPr wrap="none" lIns="0" tIns="0" rIns="0" bIns="0" rtlCol="0" anchor="t">
            <a:spAutoFit/>
          </a:bodyPr>
          <a:lstStyle/>
          <a:p>
            <a:pPr marL="0" indent="0" algn="l">
              <a:lnSpc>
                <a:spcPct val="80000"/>
              </a:lnSpc>
              <a:buNone/>
            </a:pPr>
            <a:r>
              <a:rPr lang="en-US" sz="1600" dirty="0">
                <a:solidFill>
                  <a:srgbClr val="F59E0B"/>
                </a:solidFill>
                <a:latin typeface="Merriweather Light" pitchFamily="34" charset="0"/>
                <a:ea typeface="Merriweather Light" pitchFamily="34" charset="-122"/>
                <a:cs typeface="Merriweather Light" pitchFamily="34" charset="-120"/>
              </a:rPr>
              <a:t>↓</a:t>
            </a:r>
            <a:endParaRPr lang="en-US" sz="1600" dirty="0"/>
          </a:p>
        </p:txBody>
      </p:sp>
      <p:sp>
        <p:nvSpPr>
          <p:cNvPr id="13" name="Shape 9"/>
          <p:cNvSpPr/>
          <p:nvPr/>
        </p:nvSpPr>
        <p:spPr>
          <a:xfrm>
            <a:off x="1157288" y="2434233"/>
            <a:ext cx="2286000" cy="333970"/>
          </a:xfrm>
          <a:prstGeom prst="rect">
            <a:avLst/>
          </a:prstGeom>
          <a:solidFill>
            <a:srgbClr val="F3F4F6"/>
          </a:solidFill>
          <a:ln/>
        </p:spPr>
        <p:txBody>
          <a:bodyPr/>
          <a:lstStyle/>
          <a:p>
            <a:endParaRPr lang="es-CL"/>
          </a:p>
        </p:txBody>
      </p:sp>
      <p:sp>
        <p:nvSpPr>
          <p:cNvPr id="14" name="Shape 10"/>
          <p:cNvSpPr/>
          <p:nvPr/>
        </p:nvSpPr>
        <p:spPr>
          <a:xfrm>
            <a:off x="1157288" y="2434233"/>
            <a:ext cx="57150" cy="333970"/>
          </a:xfrm>
          <a:prstGeom prst="rect">
            <a:avLst/>
          </a:prstGeom>
          <a:solidFill>
            <a:srgbClr val="3B82F6"/>
          </a:solidFill>
          <a:ln/>
        </p:spPr>
        <p:txBody>
          <a:bodyPr/>
          <a:lstStyle/>
          <a:p>
            <a:endParaRPr lang="es-CL"/>
          </a:p>
        </p:txBody>
      </p:sp>
      <p:sp>
        <p:nvSpPr>
          <p:cNvPr id="15" name="Text 11"/>
          <p:cNvSpPr/>
          <p:nvPr/>
        </p:nvSpPr>
        <p:spPr>
          <a:xfrm>
            <a:off x="1157288" y="2434233"/>
            <a:ext cx="2286000" cy="333970"/>
          </a:xfrm>
          <a:prstGeom prst="rect">
            <a:avLst/>
          </a:prstGeom>
          <a:noFill/>
          <a:ln/>
        </p:spPr>
        <p:txBody>
          <a:bodyPr wrap="square" lIns="85090" tIns="85090" rIns="85090" bIns="85090" rtlCol="0" anchor="t">
            <a:spAutoFit/>
          </a:bodyPr>
          <a:lstStyle/>
          <a:p>
            <a:pPr marL="0" indent="0" algn="ctr">
              <a:buNone/>
            </a:pPr>
            <a:r>
              <a:rPr lang="en-US" sz="1100" b="1" dirty="0">
                <a:solidFill>
                  <a:srgbClr val="111827"/>
                </a:solidFill>
                <a:latin typeface="Montserrat ExtraBold" pitchFamily="34" charset="0"/>
                <a:ea typeface="Montserrat ExtraBold" pitchFamily="34" charset="-122"/>
                <a:cs typeface="Montserrat ExtraBold" pitchFamily="34" charset="-120"/>
              </a:rPr>
              <a:t>03. PROCESAMIENTO</a:t>
            </a:r>
            <a:endParaRPr lang="en-US" sz="1100" dirty="0"/>
          </a:p>
        </p:txBody>
      </p:sp>
      <p:sp>
        <p:nvSpPr>
          <p:cNvPr id="16" name="Shape 12"/>
          <p:cNvSpPr/>
          <p:nvPr/>
        </p:nvSpPr>
        <p:spPr>
          <a:xfrm>
            <a:off x="3929063" y="1089422"/>
            <a:ext cx="2286000" cy="525066"/>
          </a:xfrm>
          <a:prstGeom prst="rect">
            <a:avLst/>
          </a:prstGeom>
          <a:solidFill>
            <a:srgbClr val="F3F4F6"/>
          </a:solidFill>
          <a:ln/>
        </p:spPr>
        <p:txBody>
          <a:bodyPr/>
          <a:lstStyle/>
          <a:p>
            <a:endParaRPr lang="es-CL"/>
          </a:p>
        </p:txBody>
      </p:sp>
      <p:sp>
        <p:nvSpPr>
          <p:cNvPr id="17" name="Shape 13"/>
          <p:cNvSpPr/>
          <p:nvPr/>
        </p:nvSpPr>
        <p:spPr>
          <a:xfrm>
            <a:off x="3929063" y="1089422"/>
            <a:ext cx="57150" cy="525066"/>
          </a:xfrm>
          <a:prstGeom prst="rect">
            <a:avLst/>
          </a:prstGeom>
          <a:solidFill>
            <a:srgbClr val="3B82F6"/>
          </a:solidFill>
          <a:ln/>
        </p:spPr>
        <p:txBody>
          <a:bodyPr/>
          <a:lstStyle/>
          <a:p>
            <a:endParaRPr lang="es-CL"/>
          </a:p>
        </p:txBody>
      </p:sp>
      <p:sp>
        <p:nvSpPr>
          <p:cNvPr id="18" name="Text 14"/>
          <p:cNvSpPr/>
          <p:nvPr/>
        </p:nvSpPr>
        <p:spPr>
          <a:xfrm>
            <a:off x="3929063" y="1089422"/>
            <a:ext cx="2286000" cy="525066"/>
          </a:xfrm>
          <a:prstGeom prst="rect">
            <a:avLst/>
          </a:prstGeom>
          <a:noFill/>
          <a:ln/>
        </p:spPr>
        <p:txBody>
          <a:bodyPr wrap="square" lIns="85090" tIns="85090" rIns="85090" bIns="85090" rtlCol="0" anchor="t">
            <a:spAutoFit/>
          </a:bodyPr>
          <a:lstStyle/>
          <a:p>
            <a:pPr marL="0" indent="0" algn="ctr">
              <a:buNone/>
            </a:pPr>
            <a:r>
              <a:rPr lang="en-US" sz="1100" b="1" dirty="0">
                <a:solidFill>
                  <a:srgbClr val="111827"/>
                </a:solidFill>
                <a:latin typeface="Montserrat ExtraBold" pitchFamily="34" charset="0"/>
                <a:ea typeface="Montserrat ExtraBold" pitchFamily="34" charset="-122"/>
                <a:cs typeface="Montserrat ExtraBold" pitchFamily="34" charset="-120"/>
              </a:rPr>
              <a:t>04. REGISTRO DE INFORMACIÓN</a:t>
            </a:r>
            <a:endParaRPr lang="en-US" sz="1100" dirty="0"/>
          </a:p>
        </p:txBody>
      </p:sp>
      <p:sp>
        <p:nvSpPr>
          <p:cNvPr id="19" name="Text 15"/>
          <p:cNvSpPr/>
          <p:nvPr/>
        </p:nvSpPr>
        <p:spPr>
          <a:xfrm>
            <a:off x="5004197" y="1628775"/>
            <a:ext cx="135731" cy="214313"/>
          </a:xfrm>
          <a:prstGeom prst="rect">
            <a:avLst/>
          </a:prstGeom>
          <a:noFill/>
          <a:ln/>
        </p:spPr>
        <p:txBody>
          <a:bodyPr wrap="none" lIns="0" tIns="0" rIns="0" bIns="0" rtlCol="0" anchor="t">
            <a:spAutoFit/>
          </a:bodyPr>
          <a:lstStyle/>
          <a:p>
            <a:pPr marL="0" indent="0" algn="l">
              <a:lnSpc>
                <a:spcPct val="80000"/>
              </a:lnSpc>
              <a:buNone/>
            </a:pPr>
            <a:r>
              <a:rPr lang="en-US" sz="1600" dirty="0">
                <a:solidFill>
                  <a:srgbClr val="F59E0B"/>
                </a:solidFill>
                <a:latin typeface="Merriweather Light" pitchFamily="34" charset="0"/>
                <a:ea typeface="Merriweather Light" pitchFamily="34" charset="-122"/>
                <a:cs typeface="Merriweather Light" pitchFamily="34" charset="-120"/>
              </a:rPr>
              <a:t>↓</a:t>
            </a:r>
            <a:endParaRPr lang="en-US" sz="1600" dirty="0"/>
          </a:p>
        </p:txBody>
      </p:sp>
      <p:sp>
        <p:nvSpPr>
          <p:cNvPr id="20" name="Shape 16"/>
          <p:cNvSpPr/>
          <p:nvPr/>
        </p:nvSpPr>
        <p:spPr>
          <a:xfrm>
            <a:off x="3929063" y="1857375"/>
            <a:ext cx="2286000" cy="333970"/>
          </a:xfrm>
          <a:prstGeom prst="rect">
            <a:avLst/>
          </a:prstGeom>
          <a:solidFill>
            <a:srgbClr val="F3F4F6"/>
          </a:solidFill>
          <a:ln/>
        </p:spPr>
        <p:txBody>
          <a:bodyPr/>
          <a:lstStyle/>
          <a:p>
            <a:endParaRPr lang="es-CL"/>
          </a:p>
        </p:txBody>
      </p:sp>
      <p:sp>
        <p:nvSpPr>
          <p:cNvPr id="21" name="Shape 17"/>
          <p:cNvSpPr/>
          <p:nvPr/>
        </p:nvSpPr>
        <p:spPr>
          <a:xfrm>
            <a:off x="3929063" y="1857375"/>
            <a:ext cx="57150" cy="333970"/>
          </a:xfrm>
          <a:prstGeom prst="rect">
            <a:avLst/>
          </a:prstGeom>
          <a:solidFill>
            <a:srgbClr val="3B82F6"/>
          </a:solidFill>
          <a:ln/>
        </p:spPr>
        <p:txBody>
          <a:bodyPr/>
          <a:lstStyle/>
          <a:p>
            <a:endParaRPr lang="es-CL"/>
          </a:p>
        </p:txBody>
      </p:sp>
      <p:sp>
        <p:nvSpPr>
          <p:cNvPr id="22" name="Text 18"/>
          <p:cNvSpPr/>
          <p:nvPr/>
        </p:nvSpPr>
        <p:spPr>
          <a:xfrm>
            <a:off x="3929063" y="1857375"/>
            <a:ext cx="2286000" cy="333970"/>
          </a:xfrm>
          <a:prstGeom prst="rect">
            <a:avLst/>
          </a:prstGeom>
          <a:noFill/>
          <a:ln/>
        </p:spPr>
        <p:txBody>
          <a:bodyPr wrap="square" lIns="85090" tIns="85090" rIns="85090" bIns="85090" rtlCol="0" anchor="t">
            <a:spAutoFit/>
          </a:bodyPr>
          <a:lstStyle/>
          <a:p>
            <a:pPr marL="0" indent="0" algn="ctr">
              <a:buNone/>
            </a:pPr>
            <a:r>
              <a:rPr lang="en-US" sz="1100" b="1" dirty="0">
                <a:solidFill>
                  <a:srgbClr val="111827"/>
                </a:solidFill>
                <a:latin typeface="Montserrat ExtraBold" pitchFamily="34" charset="0"/>
                <a:ea typeface="Montserrat ExtraBold" pitchFamily="34" charset="-122"/>
                <a:cs typeface="Montserrat ExtraBold" pitchFamily="34" charset="-120"/>
              </a:rPr>
              <a:t>05. NOTIFICACIONES</a:t>
            </a:r>
            <a:endParaRPr lang="en-US" sz="1100" dirty="0"/>
          </a:p>
        </p:txBody>
      </p:sp>
      <p:sp>
        <p:nvSpPr>
          <p:cNvPr id="23" name="Text 19"/>
          <p:cNvSpPr/>
          <p:nvPr/>
        </p:nvSpPr>
        <p:spPr>
          <a:xfrm>
            <a:off x="5004197" y="2205633"/>
            <a:ext cx="135731" cy="214313"/>
          </a:xfrm>
          <a:prstGeom prst="rect">
            <a:avLst/>
          </a:prstGeom>
          <a:noFill/>
          <a:ln/>
        </p:spPr>
        <p:txBody>
          <a:bodyPr wrap="none" lIns="0" tIns="0" rIns="0" bIns="0" rtlCol="0" anchor="t">
            <a:spAutoFit/>
          </a:bodyPr>
          <a:lstStyle/>
          <a:p>
            <a:pPr marL="0" indent="0" algn="l">
              <a:lnSpc>
                <a:spcPct val="80000"/>
              </a:lnSpc>
              <a:buNone/>
            </a:pPr>
            <a:r>
              <a:rPr lang="en-US" sz="1600" dirty="0">
                <a:solidFill>
                  <a:srgbClr val="F59E0B"/>
                </a:solidFill>
                <a:latin typeface="Merriweather Light" pitchFamily="34" charset="0"/>
                <a:ea typeface="Merriweather Light" pitchFamily="34" charset="-122"/>
                <a:cs typeface="Merriweather Light" pitchFamily="34" charset="-120"/>
              </a:rPr>
              <a:t>↓</a:t>
            </a:r>
            <a:endParaRPr lang="en-US" sz="1600" dirty="0"/>
          </a:p>
        </p:txBody>
      </p:sp>
      <p:sp>
        <p:nvSpPr>
          <p:cNvPr id="24" name="Shape 20"/>
          <p:cNvSpPr/>
          <p:nvPr/>
        </p:nvSpPr>
        <p:spPr>
          <a:xfrm>
            <a:off x="3929063" y="2434233"/>
            <a:ext cx="2286000" cy="333970"/>
          </a:xfrm>
          <a:prstGeom prst="rect">
            <a:avLst/>
          </a:prstGeom>
          <a:solidFill>
            <a:srgbClr val="111827"/>
          </a:solidFill>
          <a:ln/>
        </p:spPr>
        <p:txBody>
          <a:bodyPr/>
          <a:lstStyle/>
          <a:p>
            <a:endParaRPr lang="es-CL"/>
          </a:p>
        </p:txBody>
      </p:sp>
      <p:sp>
        <p:nvSpPr>
          <p:cNvPr id="25" name="Shape 21"/>
          <p:cNvSpPr/>
          <p:nvPr/>
        </p:nvSpPr>
        <p:spPr>
          <a:xfrm>
            <a:off x="3929063" y="2434233"/>
            <a:ext cx="57150" cy="333970"/>
          </a:xfrm>
          <a:prstGeom prst="rect">
            <a:avLst/>
          </a:prstGeom>
          <a:solidFill>
            <a:srgbClr val="F59E0B"/>
          </a:solidFill>
          <a:ln/>
        </p:spPr>
        <p:txBody>
          <a:bodyPr/>
          <a:lstStyle/>
          <a:p>
            <a:endParaRPr lang="es-CL"/>
          </a:p>
        </p:txBody>
      </p:sp>
      <p:sp>
        <p:nvSpPr>
          <p:cNvPr id="26" name="Text 22"/>
          <p:cNvSpPr/>
          <p:nvPr/>
        </p:nvSpPr>
        <p:spPr>
          <a:xfrm>
            <a:off x="3929063" y="2434233"/>
            <a:ext cx="2286000" cy="333970"/>
          </a:xfrm>
          <a:prstGeom prst="rect">
            <a:avLst/>
          </a:prstGeom>
          <a:noFill/>
          <a:ln/>
        </p:spPr>
        <p:txBody>
          <a:bodyPr wrap="square" lIns="85090" tIns="85090" rIns="85090" bIns="85090" rtlCol="0" anchor="t">
            <a:spAutoFit/>
          </a:bodyPr>
          <a:lstStyle/>
          <a:p>
            <a:pPr marL="0" indent="0" algn="ctr">
              <a:buNone/>
            </a:pPr>
            <a:r>
              <a:rPr lang="en-US" sz="1100" b="1" dirty="0">
                <a:solidFill>
                  <a:srgbClr val="FFFFFF"/>
                </a:solidFill>
                <a:latin typeface="Montserrat ExtraBold" pitchFamily="34" charset="0"/>
                <a:ea typeface="Montserrat ExtraBold" pitchFamily="34" charset="-122"/>
                <a:cs typeface="Montserrat ExtraBold" pitchFamily="34" charset="-120"/>
              </a:rPr>
              <a:t>06. FIN DEL PROCESO</a:t>
            </a:r>
            <a:endParaRPr lang="en-US" sz="1100" dirty="0"/>
          </a:p>
        </p:txBody>
      </p:sp>
      <p:sp>
        <p:nvSpPr>
          <p:cNvPr id="27" name="Text 23"/>
          <p:cNvSpPr/>
          <p:nvPr/>
        </p:nvSpPr>
        <p:spPr>
          <a:xfrm>
            <a:off x="6557963" y="1089422"/>
            <a:ext cx="2143125" cy="805793"/>
          </a:xfrm>
          <a:prstGeom prst="rect">
            <a:avLst/>
          </a:prstGeom>
          <a:noFill/>
          <a:ln/>
        </p:spPr>
        <p:txBody>
          <a:bodyPr wrap="square" lIns="0" tIns="102108" rIns="0" bIns="0" rtlCol="0" anchor="t">
            <a:spAutoFit/>
          </a:bodyPr>
          <a:lstStyle/>
          <a:p>
            <a:pPr marL="0" indent="0" algn="l">
              <a:lnSpc>
                <a:spcPct val="112000"/>
              </a:lnSpc>
              <a:buNone/>
            </a:pPr>
            <a:r>
              <a:rPr lang="en-US" sz="950" i="1" dirty="0">
                <a:solidFill>
                  <a:srgbClr val="3B82F6"/>
                </a:solidFill>
                <a:latin typeface="Merriweather" pitchFamily="34" charset="0"/>
                <a:ea typeface="Merriweather" pitchFamily="34" charset="-122"/>
                <a:cs typeface="Merriweather" pitchFamily="34" charset="-120"/>
              </a:rPr>
              <a:t>"Casi todas las automatizaciones siguen esta estructura lógica. Cambian las acciones, pero el patrón general es universal."</a:t>
            </a:r>
            <a:endParaRPr lang="en-US" sz="950" dirty="0"/>
          </a:p>
        </p:txBody>
      </p:sp>
      <p:pic>
        <p:nvPicPr>
          <p:cNvPr id="2" name="Imagen 1" descr="Logotipo&#10;&#10;Descripción generada automáticamente">
            <a:extLst>
              <a:ext uri="{FF2B5EF4-FFF2-40B4-BE49-F238E27FC236}">
                <a16:creationId xmlns:a16="http://schemas.microsoft.com/office/drawing/2014/main" id="{278E58DD-E144-B2A3-86EC-198D86869E50}"/>
              </a:ext>
            </a:extLst>
          </p:cNvPr>
          <p:cNvPicPr>
            <a:picLocks noChangeAspect="1"/>
          </p:cNvPicPr>
          <p:nvPr/>
        </p:nvPicPr>
        <p:blipFill>
          <a:blip r:embed="rId4"/>
          <a:stretch>
            <a:fillRect/>
          </a:stretch>
        </p:blipFill>
        <p:spPr>
          <a:xfrm>
            <a:off x="8018585" y="181127"/>
            <a:ext cx="951576" cy="63644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57150" y="57150"/>
            <a:ext cx="9029700" cy="5143500"/>
          </a:xfrm>
          <a:prstGeom prst="rect">
            <a:avLst/>
          </a:prstGeom>
        </p:spPr>
      </p:pic>
      <p:sp>
        <p:nvSpPr>
          <p:cNvPr id="4" name="Text 0"/>
          <p:cNvSpPr/>
          <p:nvPr/>
        </p:nvSpPr>
        <p:spPr>
          <a:xfrm>
            <a:off x="628650" y="485775"/>
            <a:ext cx="8572500" cy="835819"/>
          </a:xfrm>
          <a:prstGeom prst="rect">
            <a:avLst/>
          </a:prstGeom>
          <a:noFill/>
          <a:ln/>
        </p:spPr>
        <p:txBody>
          <a:bodyPr wrap="square" lIns="0" tIns="0" rIns="0" bIns="0" rtlCol="0" anchor="t">
            <a:spAutoFit/>
          </a:bodyPr>
          <a:lstStyle/>
          <a:p>
            <a:pPr marL="0" indent="0" algn="l">
              <a:buNone/>
            </a:pPr>
            <a:r>
              <a:rPr lang="en-US" sz="2450" b="1" dirty="0">
                <a:solidFill>
                  <a:srgbClr val="111827"/>
                </a:solidFill>
                <a:latin typeface="Montserrat ExtraBold" pitchFamily="34" charset="0"/>
                <a:ea typeface="Montserrat ExtraBold" pitchFamily="34" charset="-122"/>
                <a:cs typeface="Montserrat ExtraBold" pitchFamily="34" charset="-120"/>
              </a:rPr>
              <a:t>PATRONES COMUNES: PIEZAS DEL ROMPECABEZAS</a:t>
            </a:r>
            <a:endParaRPr lang="en-US" sz="2450" dirty="0"/>
          </a:p>
        </p:txBody>
      </p:sp>
      <p:sp>
        <p:nvSpPr>
          <p:cNvPr id="5" name="Text 1"/>
          <p:cNvSpPr/>
          <p:nvPr/>
        </p:nvSpPr>
        <p:spPr>
          <a:xfrm>
            <a:off x="628650" y="1521619"/>
            <a:ext cx="494705" cy="457200"/>
          </a:xfrm>
          <a:prstGeom prst="rect">
            <a:avLst/>
          </a:prstGeom>
          <a:noFill/>
          <a:ln/>
        </p:spPr>
        <p:txBody>
          <a:bodyPr wrap="none" lIns="0" tIns="0" rIns="0" bIns="0" rtlCol="0" anchor="t">
            <a:spAutoFit/>
          </a:bodyPr>
          <a:lstStyle/>
          <a:p>
            <a:pPr marL="0" indent="0" algn="l">
              <a:lnSpc>
                <a:spcPct val="80000"/>
              </a:lnSpc>
              <a:buNone/>
            </a:pPr>
            <a:r>
              <a:rPr lang="en-US" sz="3300" b="1" dirty="0">
                <a:solidFill>
                  <a:srgbClr val="F59E0B"/>
                </a:solidFill>
                <a:latin typeface="Montserrat ExtraBold" pitchFamily="34" charset="0"/>
                <a:ea typeface="Montserrat ExtraBold" pitchFamily="34" charset="-122"/>
                <a:cs typeface="Montserrat ExtraBold" pitchFamily="34" charset="-120"/>
              </a:rPr>
              <a:t>01</a:t>
            </a:r>
            <a:endParaRPr lang="en-US" sz="3300" dirty="0"/>
          </a:p>
        </p:txBody>
      </p:sp>
      <p:sp>
        <p:nvSpPr>
          <p:cNvPr id="6" name="Text 2"/>
          <p:cNvSpPr/>
          <p:nvPr/>
        </p:nvSpPr>
        <p:spPr>
          <a:xfrm>
            <a:off x="1180505" y="1521619"/>
            <a:ext cx="3362920" cy="208955"/>
          </a:xfrm>
          <a:prstGeom prst="rect">
            <a:avLst/>
          </a:prstGeom>
          <a:noFill/>
          <a:ln/>
        </p:spPr>
        <p:txBody>
          <a:bodyPr wrap="square" lIns="0" tIns="0" rIns="0" bIns="0" rtlCol="0" anchor="t">
            <a:spAutoFit/>
          </a:bodyPr>
          <a:lstStyle/>
          <a:p>
            <a:pPr marL="0" indent="0" algn="l">
              <a:buNone/>
            </a:pPr>
            <a:r>
              <a:rPr lang="en-US" sz="1200" b="1" dirty="0">
                <a:solidFill>
                  <a:srgbClr val="111827"/>
                </a:solidFill>
                <a:latin typeface="Montserrat ExtraBold" pitchFamily="34" charset="0"/>
                <a:ea typeface="Montserrat ExtraBold" pitchFamily="34" charset="-122"/>
                <a:cs typeface="Montserrat ExtraBold" pitchFamily="34" charset="-120"/>
              </a:rPr>
              <a:t>TRIGGER Y CONTENIDO DINÁMICO</a:t>
            </a:r>
            <a:endParaRPr lang="en-US" sz="1200" dirty="0"/>
          </a:p>
        </p:txBody>
      </p:sp>
      <p:sp>
        <p:nvSpPr>
          <p:cNvPr id="7" name="Text 3"/>
          <p:cNvSpPr/>
          <p:nvPr/>
        </p:nvSpPr>
        <p:spPr>
          <a:xfrm>
            <a:off x="1180505" y="1773436"/>
            <a:ext cx="3362920" cy="411435"/>
          </a:xfrm>
          <a:prstGeom prst="rect">
            <a:avLst/>
          </a:prstGeom>
          <a:noFill/>
          <a:ln/>
        </p:spPr>
        <p:txBody>
          <a:bodyPr wrap="square" lIns="0" tIns="0" rIns="0" bIns="0" rtlCol="0" anchor="t">
            <a:spAutoFit/>
          </a:bodyPr>
          <a:lstStyle/>
          <a:p>
            <a:pPr marL="0" indent="0" algn="l">
              <a:lnSpc>
                <a:spcPct val="128000"/>
              </a:lnSpc>
              <a:buNone/>
            </a:pPr>
            <a:r>
              <a:rPr lang="en-US" sz="950" dirty="0">
                <a:solidFill>
                  <a:srgbClr val="374151"/>
                </a:solidFill>
                <a:latin typeface="Merriweather Light" pitchFamily="34" charset="0"/>
                <a:ea typeface="Merriweather Light" pitchFamily="34" charset="-122"/>
                <a:cs typeface="Merriweather Light" pitchFamily="34" charset="-120"/>
              </a:rPr>
              <a:t>La base de la automatización reactiva. Permite que el flujo responda a eventos y use datos en tiempo real.</a:t>
            </a:r>
            <a:endParaRPr lang="en-US" sz="950" dirty="0"/>
          </a:p>
        </p:txBody>
      </p:sp>
      <p:sp>
        <p:nvSpPr>
          <p:cNvPr id="8" name="Text 4"/>
          <p:cNvSpPr/>
          <p:nvPr/>
        </p:nvSpPr>
        <p:spPr>
          <a:xfrm>
            <a:off x="4714875" y="1521619"/>
            <a:ext cx="582216" cy="457200"/>
          </a:xfrm>
          <a:prstGeom prst="rect">
            <a:avLst/>
          </a:prstGeom>
          <a:noFill/>
          <a:ln/>
        </p:spPr>
        <p:txBody>
          <a:bodyPr wrap="none" lIns="0" tIns="0" rIns="0" bIns="0" rtlCol="0" anchor="t">
            <a:spAutoFit/>
          </a:bodyPr>
          <a:lstStyle/>
          <a:p>
            <a:pPr marL="0" indent="0" algn="l">
              <a:lnSpc>
                <a:spcPct val="80000"/>
              </a:lnSpc>
              <a:buNone/>
            </a:pPr>
            <a:r>
              <a:rPr lang="en-US" sz="3300" b="1" dirty="0">
                <a:solidFill>
                  <a:srgbClr val="F59E0B"/>
                </a:solidFill>
                <a:latin typeface="Montserrat ExtraBold" pitchFamily="34" charset="0"/>
                <a:ea typeface="Montserrat ExtraBold" pitchFamily="34" charset="-122"/>
                <a:cs typeface="Montserrat ExtraBold" pitchFamily="34" charset="-120"/>
              </a:rPr>
              <a:t>02</a:t>
            </a:r>
            <a:endParaRPr lang="en-US" sz="3300" dirty="0"/>
          </a:p>
        </p:txBody>
      </p:sp>
      <p:sp>
        <p:nvSpPr>
          <p:cNvPr id="9" name="Text 5"/>
          <p:cNvSpPr/>
          <p:nvPr/>
        </p:nvSpPr>
        <p:spPr>
          <a:xfrm>
            <a:off x="5354241" y="1521619"/>
            <a:ext cx="3275409" cy="208955"/>
          </a:xfrm>
          <a:prstGeom prst="rect">
            <a:avLst/>
          </a:prstGeom>
          <a:noFill/>
          <a:ln/>
        </p:spPr>
        <p:txBody>
          <a:bodyPr wrap="square" lIns="0" tIns="0" rIns="0" bIns="0" rtlCol="0" anchor="t">
            <a:spAutoFit/>
          </a:bodyPr>
          <a:lstStyle/>
          <a:p>
            <a:pPr marL="0" indent="0" algn="l">
              <a:buNone/>
            </a:pPr>
            <a:r>
              <a:rPr lang="en-US" sz="1200" b="1" dirty="0">
                <a:solidFill>
                  <a:srgbClr val="111827"/>
                </a:solidFill>
                <a:latin typeface="Montserrat ExtraBold" pitchFamily="34" charset="0"/>
                <a:ea typeface="Montserrat ExtraBold" pitchFamily="34" charset="-122"/>
                <a:cs typeface="Montserrat ExtraBold" pitchFamily="34" charset="-120"/>
              </a:rPr>
              <a:t>CONDICIONES Y BUCLES</a:t>
            </a:r>
            <a:endParaRPr lang="en-US" sz="1200" dirty="0"/>
          </a:p>
        </p:txBody>
      </p:sp>
      <p:sp>
        <p:nvSpPr>
          <p:cNvPr id="10" name="Text 6"/>
          <p:cNvSpPr/>
          <p:nvPr/>
        </p:nvSpPr>
        <p:spPr>
          <a:xfrm>
            <a:off x="5354241" y="1773436"/>
            <a:ext cx="3275409" cy="617153"/>
          </a:xfrm>
          <a:prstGeom prst="rect">
            <a:avLst/>
          </a:prstGeom>
          <a:noFill/>
          <a:ln/>
        </p:spPr>
        <p:txBody>
          <a:bodyPr wrap="square" lIns="0" tIns="0" rIns="0" bIns="0" rtlCol="0" anchor="t">
            <a:spAutoFit/>
          </a:bodyPr>
          <a:lstStyle/>
          <a:p>
            <a:pPr marL="0" indent="0" algn="l">
              <a:lnSpc>
                <a:spcPct val="128000"/>
              </a:lnSpc>
              <a:buNone/>
            </a:pPr>
            <a:r>
              <a:rPr lang="en-US" sz="950" dirty="0">
                <a:solidFill>
                  <a:srgbClr val="374151"/>
                </a:solidFill>
                <a:latin typeface="Merriweather Light" pitchFamily="34" charset="0"/>
                <a:ea typeface="Merriweather Light" pitchFamily="34" charset="-122"/>
                <a:cs typeface="Merriweather Light" pitchFamily="34" charset="-120"/>
              </a:rPr>
              <a:t>La inteligencia y escalabilidad. Permiten tomar decisiones y procesar grandes volúmenes de datos sin esfuerzo.</a:t>
            </a:r>
            <a:endParaRPr lang="en-US" sz="950" dirty="0"/>
          </a:p>
        </p:txBody>
      </p:sp>
      <p:sp>
        <p:nvSpPr>
          <p:cNvPr id="11" name="Text 7"/>
          <p:cNvSpPr/>
          <p:nvPr/>
        </p:nvSpPr>
        <p:spPr>
          <a:xfrm>
            <a:off x="628650" y="2476314"/>
            <a:ext cx="582216" cy="457200"/>
          </a:xfrm>
          <a:prstGeom prst="rect">
            <a:avLst/>
          </a:prstGeom>
          <a:noFill/>
          <a:ln/>
        </p:spPr>
        <p:txBody>
          <a:bodyPr wrap="none" lIns="0" tIns="0" rIns="0" bIns="0" rtlCol="0" anchor="t">
            <a:spAutoFit/>
          </a:bodyPr>
          <a:lstStyle/>
          <a:p>
            <a:pPr marL="0" indent="0" algn="l">
              <a:lnSpc>
                <a:spcPct val="80000"/>
              </a:lnSpc>
              <a:buNone/>
            </a:pPr>
            <a:r>
              <a:rPr lang="en-US" sz="3300" b="1" dirty="0">
                <a:solidFill>
                  <a:srgbClr val="F59E0B"/>
                </a:solidFill>
                <a:latin typeface="Montserrat ExtraBold" pitchFamily="34" charset="0"/>
                <a:ea typeface="Montserrat ExtraBold" pitchFamily="34" charset="-122"/>
                <a:cs typeface="Montserrat ExtraBold" pitchFamily="34" charset="-120"/>
              </a:rPr>
              <a:t>03</a:t>
            </a:r>
            <a:endParaRPr lang="en-US" sz="3300" dirty="0"/>
          </a:p>
        </p:txBody>
      </p:sp>
      <p:sp>
        <p:nvSpPr>
          <p:cNvPr id="12" name="Text 8"/>
          <p:cNvSpPr/>
          <p:nvPr/>
        </p:nvSpPr>
        <p:spPr>
          <a:xfrm>
            <a:off x="1268016" y="2476314"/>
            <a:ext cx="3275409" cy="208955"/>
          </a:xfrm>
          <a:prstGeom prst="rect">
            <a:avLst/>
          </a:prstGeom>
          <a:noFill/>
          <a:ln/>
        </p:spPr>
        <p:txBody>
          <a:bodyPr wrap="square" lIns="0" tIns="0" rIns="0" bIns="0" rtlCol="0" anchor="t">
            <a:spAutoFit/>
          </a:bodyPr>
          <a:lstStyle/>
          <a:p>
            <a:pPr marL="0" indent="0" algn="l">
              <a:buNone/>
            </a:pPr>
            <a:r>
              <a:rPr lang="en-US" sz="1200" b="1" dirty="0">
                <a:solidFill>
                  <a:srgbClr val="111827"/>
                </a:solidFill>
                <a:latin typeface="Montserrat ExtraBold" pitchFamily="34" charset="0"/>
                <a:ea typeface="Montserrat ExtraBold" pitchFamily="34" charset="-122"/>
                <a:cs typeface="Montserrat ExtraBold" pitchFamily="34" charset="-120"/>
              </a:rPr>
              <a:t>VARIABLES DE ESTADO</a:t>
            </a:r>
            <a:endParaRPr lang="en-US" sz="1200" dirty="0"/>
          </a:p>
        </p:txBody>
      </p:sp>
      <p:sp>
        <p:nvSpPr>
          <p:cNvPr id="13" name="Text 9"/>
          <p:cNvSpPr/>
          <p:nvPr/>
        </p:nvSpPr>
        <p:spPr>
          <a:xfrm>
            <a:off x="1268016" y="2728131"/>
            <a:ext cx="3275409" cy="617153"/>
          </a:xfrm>
          <a:prstGeom prst="rect">
            <a:avLst/>
          </a:prstGeom>
          <a:noFill/>
          <a:ln/>
        </p:spPr>
        <p:txBody>
          <a:bodyPr wrap="square" lIns="0" tIns="0" rIns="0" bIns="0" rtlCol="0" anchor="t">
            <a:spAutoFit/>
          </a:bodyPr>
          <a:lstStyle/>
          <a:p>
            <a:pPr marL="0" indent="0" algn="l">
              <a:lnSpc>
                <a:spcPct val="128000"/>
              </a:lnSpc>
              <a:buNone/>
            </a:pPr>
            <a:r>
              <a:rPr lang="en-US" sz="950" dirty="0">
                <a:solidFill>
                  <a:srgbClr val="374151"/>
                </a:solidFill>
                <a:latin typeface="Merriweather Light" pitchFamily="34" charset="0"/>
                <a:ea typeface="Merriweather Light" pitchFamily="34" charset="-122"/>
                <a:cs typeface="Merriweather Light" pitchFamily="34" charset="-120"/>
              </a:rPr>
              <a:t>La memoria temporal. Crucial para realizar cálculos, acumular totales y mantener estados durante la ejecución.</a:t>
            </a:r>
            <a:endParaRPr lang="en-US" sz="950" dirty="0"/>
          </a:p>
        </p:txBody>
      </p:sp>
      <p:sp>
        <p:nvSpPr>
          <p:cNvPr id="14" name="Text 10"/>
          <p:cNvSpPr/>
          <p:nvPr/>
        </p:nvSpPr>
        <p:spPr>
          <a:xfrm>
            <a:off x="4714875" y="2476314"/>
            <a:ext cx="632222" cy="457200"/>
          </a:xfrm>
          <a:prstGeom prst="rect">
            <a:avLst/>
          </a:prstGeom>
          <a:noFill/>
          <a:ln/>
        </p:spPr>
        <p:txBody>
          <a:bodyPr wrap="none" lIns="0" tIns="0" rIns="0" bIns="0" rtlCol="0" anchor="t">
            <a:spAutoFit/>
          </a:bodyPr>
          <a:lstStyle/>
          <a:p>
            <a:pPr marL="0" indent="0" algn="l">
              <a:lnSpc>
                <a:spcPct val="80000"/>
              </a:lnSpc>
              <a:buNone/>
            </a:pPr>
            <a:r>
              <a:rPr lang="en-US" sz="3300" b="1" dirty="0">
                <a:solidFill>
                  <a:srgbClr val="F59E0B"/>
                </a:solidFill>
                <a:latin typeface="Montserrat ExtraBold" pitchFamily="34" charset="0"/>
                <a:ea typeface="Montserrat ExtraBold" pitchFamily="34" charset="-122"/>
                <a:cs typeface="Montserrat ExtraBold" pitchFamily="34" charset="-120"/>
              </a:rPr>
              <a:t>04</a:t>
            </a:r>
            <a:endParaRPr lang="en-US" sz="3300" dirty="0"/>
          </a:p>
        </p:txBody>
      </p:sp>
      <p:sp>
        <p:nvSpPr>
          <p:cNvPr id="15" name="Text 11"/>
          <p:cNvSpPr/>
          <p:nvPr/>
        </p:nvSpPr>
        <p:spPr>
          <a:xfrm>
            <a:off x="5404247" y="2476314"/>
            <a:ext cx="3225403" cy="208955"/>
          </a:xfrm>
          <a:prstGeom prst="rect">
            <a:avLst/>
          </a:prstGeom>
          <a:noFill/>
          <a:ln/>
        </p:spPr>
        <p:txBody>
          <a:bodyPr wrap="square" lIns="0" tIns="0" rIns="0" bIns="0" rtlCol="0" anchor="t">
            <a:spAutoFit/>
          </a:bodyPr>
          <a:lstStyle/>
          <a:p>
            <a:pPr marL="0" indent="0" algn="l">
              <a:buNone/>
            </a:pPr>
            <a:r>
              <a:rPr lang="en-US" sz="1200" b="1" dirty="0">
                <a:solidFill>
                  <a:srgbClr val="111827"/>
                </a:solidFill>
                <a:latin typeface="Montserrat ExtraBold" pitchFamily="34" charset="0"/>
                <a:ea typeface="Montserrat ExtraBold" pitchFamily="34" charset="-122"/>
                <a:cs typeface="Montserrat ExtraBold" pitchFamily="34" charset="-120"/>
              </a:rPr>
              <a:t>REGISTRO Y NOTIFICACIONES</a:t>
            </a:r>
            <a:endParaRPr lang="en-US" sz="1200" dirty="0"/>
          </a:p>
        </p:txBody>
      </p:sp>
      <p:sp>
        <p:nvSpPr>
          <p:cNvPr id="16" name="Text 12"/>
          <p:cNvSpPr/>
          <p:nvPr/>
        </p:nvSpPr>
        <p:spPr>
          <a:xfrm>
            <a:off x="5404247" y="2728131"/>
            <a:ext cx="3225403" cy="617153"/>
          </a:xfrm>
          <a:prstGeom prst="rect">
            <a:avLst/>
          </a:prstGeom>
          <a:noFill/>
          <a:ln/>
        </p:spPr>
        <p:txBody>
          <a:bodyPr wrap="square" lIns="0" tIns="0" rIns="0" bIns="0" rtlCol="0" anchor="t">
            <a:spAutoFit/>
          </a:bodyPr>
          <a:lstStyle/>
          <a:p>
            <a:pPr marL="0" indent="0" algn="l">
              <a:lnSpc>
                <a:spcPct val="128000"/>
              </a:lnSpc>
              <a:buNone/>
            </a:pPr>
            <a:r>
              <a:rPr lang="en-US" sz="950" dirty="0">
                <a:solidFill>
                  <a:srgbClr val="374151"/>
                </a:solidFill>
                <a:latin typeface="Merriweather Light" pitchFamily="34" charset="0"/>
                <a:ea typeface="Merriweather Light" pitchFamily="34" charset="-122"/>
                <a:cs typeface="Merriweather Light" pitchFamily="34" charset="-120"/>
              </a:rPr>
              <a:t>Trazabilidad y comunicación. Aseguran que el proceso deje huella y que los interesados estén siempre informados.</a:t>
            </a:r>
            <a:endParaRPr lang="en-US" sz="950" dirty="0"/>
          </a:p>
        </p:txBody>
      </p:sp>
      <p:sp>
        <p:nvSpPr>
          <p:cNvPr id="17" name="Text 13"/>
          <p:cNvSpPr/>
          <p:nvPr/>
        </p:nvSpPr>
        <p:spPr>
          <a:xfrm>
            <a:off x="57150" y="3345284"/>
            <a:ext cx="9144000" cy="266105"/>
          </a:xfrm>
          <a:prstGeom prst="rect">
            <a:avLst/>
          </a:prstGeom>
          <a:noFill/>
          <a:ln/>
        </p:spPr>
        <p:txBody>
          <a:bodyPr wrap="square" lIns="680339" tIns="102108" rIns="0" bIns="0" rtlCol="0" anchor="t">
            <a:spAutoFit/>
          </a:bodyPr>
          <a:lstStyle/>
          <a:p>
            <a:pPr marL="0" indent="0" algn="l">
              <a:buNone/>
            </a:pPr>
            <a:r>
              <a:rPr lang="en-US" sz="1050" i="1" dirty="0">
                <a:solidFill>
                  <a:srgbClr val="3B82F6"/>
                </a:solidFill>
                <a:latin typeface="Merriweather" pitchFamily="34" charset="0"/>
                <a:ea typeface="Merriweather" pitchFamily="34" charset="-122"/>
                <a:cs typeface="Merriweather" pitchFamily="34" charset="-120"/>
              </a:rPr>
              <a:t>"Cuando comprendes cómo encajan estas piezas, puedes automatizar prácticamente cualquier flujo de negocio."</a:t>
            </a:r>
            <a:endParaRPr lang="en-US" sz="1050" dirty="0"/>
          </a:p>
        </p:txBody>
      </p:sp>
      <p:pic>
        <p:nvPicPr>
          <p:cNvPr id="2" name="Imagen 1" descr="Logotipo&#10;&#10;Descripción generada automáticamente">
            <a:extLst>
              <a:ext uri="{FF2B5EF4-FFF2-40B4-BE49-F238E27FC236}">
                <a16:creationId xmlns:a16="http://schemas.microsoft.com/office/drawing/2014/main" id="{FEEB04D2-7F15-9CF8-E304-D163AA7193CE}"/>
              </a:ext>
            </a:extLst>
          </p:cNvPr>
          <p:cNvPicPr>
            <a:picLocks noChangeAspect="1"/>
          </p:cNvPicPr>
          <p:nvPr/>
        </p:nvPicPr>
        <p:blipFill>
          <a:blip r:embed="rId4"/>
          <a:stretch>
            <a:fillRect/>
          </a:stretch>
        </p:blipFill>
        <p:spPr>
          <a:xfrm>
            <a:off x="8018585" y="181127"/>
            <a:ext cx="951576" cy="63644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000625"/>
          </a:xfrm>
          <a:prstGeom prst="rect">
            <a:avLst/>
          </a:prstGeom>
        </p:spPr>
      </p:pic>
      <p:sp>
        <p:nvSpPr>
          <p:cNvPr id="4" name="Text 0"/>
          <p:cNvSpPr/>
          <p:nvPr/>
        </p:nvSpPr>
        <p:spPr>
          <a:xfrm>
            <a:off x="571500" y="428625"/>
            <a:ext cx="8572500" cy="417909"/>
          </a:xfrm>
          <a:prstGeom prst="rect">
            <a:avLst/>
          </a:prstGeom>
          <a:noFill/>
          <a:ln/>
        </p:spPr>
        <p:txBody>
          <a:bodyPr wrap="square" lIns="0" tIns="0" rIns="0" bIns="0" rtlCol="0" anchor="t">
            <a:spAutoFit/>
          </a:bodyPr>
          <a:lstStyle/>
          <a:p>
            <a:pPr marL="0" indent="0" algn="l">
              <a:buNone/>
            </a:pPr>
            <a:r>
              <a:rPr lang="en-US" sz="2450" b="1" dirty="0">
                <a:solidFill>
                  <a:srgbClr val="111827"/>
                </a:solidFill>
                <a:latin typeface="Montserrat ExtraBold" pitchFamily="34" charset="0"/>
                <a:ea typeface="Montserrat ExtraBold" pitchFamily="34" charset="-122"/>
                <a:cs typeface="Montserrat ExtraBold" pitchFamily="34" charset="-120"/>
              </a:rPr>
              <a:t>CONFIGURACIONES TÍPICAS</a:t>
            </a:r>
            <a:endParaRPr lang="en-US" sz="2450" dirty="0"/>
          </a:p>
        </p:txBody>
      </p:sp>
      <p:sp>
        <p:nvSpPr>
          <p:cNvPr id="5" name="Shape 1"/>
          <p:cNvSpPr/>
          <p:nvPr/>
        </p:nvSpPr>
        <p:spPr>
          <a:xfrm>
            <a:off x="571500" y="1175147"/>
            <a:ext cx="2385678" cy="351830"/>
          </a:xfrm>
          <a:prstGeom prst="rect">
            <a:avLst/>
          </a:prstGeom>
          <a:solidFill>
            <a:srgbClr val="111827"/>
          </a:solidFill>
          <a:ln/>
        </p:spPr>
        <p:txBody>
          <a:bodyPr/>
          <a:lstStyle/>
          <a:p>
            <a:endParaRPr lang="es-CL"/>
          </a:p>
        </p:txBody>
      </p:sp>
      <p:sp>
        <p:nvSpPr>
          <p:cNvPr id="6" name="Text 2"/>
          <p:cNvSpPr/>
          <p:nvPr/>
        </p:nvSpPr>
        <p:spPr>
          <a:xfrm>
            <a:off x="571500" y="1175147"/>
            <a:ext cx="2385678" cy="351830"/>
          </a:xfrm>
          <a:prstGeom prst="rect">
            <a:avLst/>
          </a:prstGeom>
          <a:noFill/>
          <a:ln/>
        </p:spPr>
        <p:txBody>
          <a:bodyPr wrap="square" lIns="85090" tIns="85090" rIns="85090" bIns="85090" rtlCol="0" anchor="ctr">
            <a:spAutoFit/>
          </a:bodyPr>
          <a:lstStyle/>
          <a:p>
            <a:pPr marL="0" indent="0" algn="l">
              <a:buNone/>
            </a:pPr>
            <a:r>
              <a:rPr lang="en-US" sz="1200" b="1" dirty="0">
                <a:solidFill>
                  <a:srgbClr val="FFFFFF"/>
                </a:solidFill>
                <a:latin typeface="Montserrat ExtraBold" pitchFamily="34" charset="0"/>
                <a:ea typeface="Montserrat ExtraBold" pitchFamily="34" charset="-122"/>
                <a:cs typeface="Montserrat ExtraBold" pitchFamily="34" charset="-120"/>
              </a:rPr>
              <a:t>COMPONENTE</a:t>
            </a:r>
            <a:endParaRPr lang="en-US" sz="1200" dirty="0"/>
          </a:p>
        </p:txBody>
      </p:sp>
      <p:sp>
        <p:nvSpPr>
          <p:cNvPr id="7" name="Shape 3"/>
          <p:cNvSpPr/>
          <p:nvPr/>
        </p:nvSpPr>
        <p:spPr>
          <a:xfrm>
            <a:off x="2957178" y="1175147"/>
            <a:ext cx="5615322" cy="351830"/>
          </a:xfrm>
          <a:prstGeom prst="rect">
            <a:avLst/>
          </a:prstGeom>
          <a:solidFill>
            <a:srgbClr val="111827"/>
          </a:solidFill>
          <a:ln/>
        </p:spPr>
        <p:txBody>
          <a:bodyPr/>
          <a:lstStyle/>
          <a:p>
            <a:endParaRPr lang="es-CL"/>
          </a:p>
        </p:txBody>
      </p:sp>
      <p:sp>
        <p:nvSpPr>
          <p:cNvPr id="8" name="Text 4"/>
          <p:cNvSpPr/>
          <p:nvPr/>
        </p:nvSpPr>
        <p:spPr>
          <a:xfrm>
            <a:off x="2957178" y="1175147"/>
            <a:ext cx="5615322" cy="351830"/>
          </a:xfrm>
          <a:prstGeom prst="rect">
            <a:avLst/>
          </a:prstGeom>
          <a:noFill/>
          <a:ln/>
        </p:spPr>
        <p:txBody>
          <a:bodyPr wrap="square" lIns="85090" tIns="85090" rIns="85090" bIns="85090" rtlCol="0" anchor="ctr">
            <a:spAutoFit/>
          </a:bodyPr>
          <a:lstStyle/>
          <a:p>
            <a:pPr marL="0" indent="0" algn="l">
              <a:buNone/>
            </a:pPr>
            <a:r>
              <a:rPr lang="en-US" sz="1200" b="1" dirty="0">
                <a:solidFill>
                  <a:srgbClr val="FFFFFF"/>
                </a:solidFill>
                <a:latin typeface="Montserrat ExtraBold" pitchFamily="34" charset="0"/>
                <a:ea typeface="Montserrat ExtraBold" pitchFamily="34" charset="-122"/>
                <a:cs typeface="Montserrat ExtraBold" pitchFamily="34" charset="-120"/>
              </a:rPr>
              <a:t>CONFIGURACIÓN TÍPICA</a:t>
            </a:r>
            <a:endParaRPr lang="en-US" sz="1200" dirty="0"/>
          </a:p>
        </p:txBody>
      </p:sp>
      <p:sp>
        <p:nvSpPr>
          <p:cNvPr id="9" name="Text 5"/>
          <p:cNvSpPr/>
          <p:nvPr/>
        </p:nvSpPr>
        <p:spPr>
          <a:xfrm>
            <a:off x="571500" y="1526977"/>
            <a:ext cx="2385678" cy="330398"/>
          </a:xfrm>
          <a:prstGeom prst="rect">
            <a:avLst/>
          </a:prstGeom>
          <a:noFill/>
          <a:ln/>
        </p:spPr>
        <p:txBody>
          <a:bodyPr wrap="square" lIns="85090" tIns="85090" rIns="85090" bIns="85090" rtlCol="0" anchor="ctr">
            <a:spAutoFit/>
          </a:bodyPr>
          <a:lstStyle/>
          <a:p>
            <a:pPr marL="0" indent="0" algn="l">
              <a:buNone/>
            </a:pPr>
            <a:r>
              <a:rPr lang="en-US" sz="1000" b="1" dirty="0">
                <a:solidFill>
                  <a:srgbClr val="3B82F6"/>
                </a:solidFill>
                <a:latin typeface="Montserrat ExtraBold" pitchFamily="34" charset="0"/>
                <a:ea typeface="Montserrat ExtraBold" pitchFamily="34" charset="-122"/>
                <a:cs typeface="Montserrat ExtraBold" pitchFamily="34" charset="-120"/>
              </a:rPr>
              <a:t>Trigger Outlook</a:t>
            </a:r>
            <a:endParaRPr lang="en-US" sz="1000" dirty="0"/>
          </a:p>
        </p:txBody>
      </p:sp>
      <p:sp>
        <p:nvSpPr>
          <p:cNvPr id="10" name="Text 6"/>
          <p:cNvSpPr/>
          <p:nvPr/>
        </p:nvSpPr>
        <p:spPr>
          <a:xfrm>
            <a:off x="2957178" y="1526977"/>
            <a:ext cx="5615322" cy="330398"/>
          </a:xfrm>
          <a:prstGeom prst="rect">
            <a:avLst/>
          </a:prstGeom>
          <a:noFill/>
          <a:ln/>
        </p:spPr>
        <p:txBody>
          <a:bodyPr wrap="square" lIns="85090" tIns="85090" rIns="85090" bIns="85090" rtlCol="0" anchor="ctr">
            <a:spAutoFit/>
          </a:bodyPr>
          <a:lstStyle/>
          <a:p>
            <a:pPr marL="0" indent="0" algn="l">
              <a:buNone/>
            </a:pPr>
            <a:r>
              <a:rPr lang="en-US" sz="1050" dirty="0">
                <a:solidFill>
                  <a:srgbClr val="374151"/>
                </a:solidFill>
                <a:latin typeface="Merriweather Light" pitchFamily="34" charset="0"/>
                <a:ea typeface="Merriweather Light" pitchFamily="34" charset="-122"/>
                <a:cs typeface="Merriweather Light" pitchFamily="34" charset="-120"/>
              </a:rPr>
              <a:t>Filtro por Bandeja de entrada o Asunto específico</a:t>
            </a:r>
            <a:endParaRPr lang="en-US" sz="1050" dirty="0"/>
          </a:p>
        </p:txBody>
      </p:sp>
      <p:sp>
        <p:nvSpPr>
          <p:cNvPr id="11" name="Shape 7"/>
          <p:cNvSpPr/>
          <p:nvPr/>
        </p:nvSpPr>
        <p:spPr>
          <a:xfrm>
            <a:off x="571500" y="1857375"/>
            <a:ext cx="8001000" cy="337542"/>
          </a:xfrm>
          <a:prstGeom prst="rect">
            <a:avLst/>
          </a:prstGeom>
          <a:solidFill>
            <a:srgbClr val="F9FAFB"/>
          </a:solidFill>
          <a:ln/>
        </p:spPr>
        <p:txBody>
          <a:bodyPr/>
          <a:lstStyle/>
          <a:p>
            <a:endParaRPr lang="es-CL"/>
          </a:p>
        </p:txBody>
      </p:sp>
      <p:sp>
        <p:nvSpPr>
          <p:cNvPr id="12" name="Text 8"/>
          <p:cNvSpPr/>
          <p:nvPr/>
        </p:nvSpPr>
        <p:spPr>
          <a:xfrm>
            <a:off x="571500" y="1857375"/>
            <a:ext cx="2385678" cy="337542"/>
          </a:xfrm>
          <a:prstGeom prst="rect">
            <a:avLst/>
          </a:prstGeom>
          <a:noFill/>
          <a:ln/>
        </p:spPr>
        <p:txBody>
          <a:bodyPr wrap="square" lIns="85090" tIns="85090" rIns="85090" bIns="85090" rtlCol="0" anchor="ctr">
            <a:spAutoFit/>
          </a:bodyPr>
          <a:lstStyle/>
          <a:p>
            <a:pPr marL="0" indent="0" algn="l">
              <a:buNone/>
            </a:pPr>
            <a:r>
              <a:rPr lang="en-US" sz="1000" b="1" dirty="0">
                <a:solidFill>
                  <a:srgbClr val="3B82F6"/>
                </a:solidFill>
                <a:latin typeface="Montserrat ExtraBold" pitchFamily="34" charset="0"/>
                <a:ea typeface="Montserrat ExtraBold" pitchFamily="34" charset="-122"/>
                <a:cs typeface="Montserrat ExtraBold" pitchFamily="34" charset="-120"/>
              </a:rPr>
              <a:t>Recurrencia</a:t>
            </a:r>
            <a:endParaRPr lang="en-US" sz="1000" dirty="0"/>
          </a:p>
        </p:txBody>
      </p:sp>
      <p:sp>
        <p:nvSpPr>
          <p:cNvPr id="13" name="Text 9"/>
          <p:cNvSpPr/>
          <p:nvPr/>
        </p:nvSpPr>
        <p:spPr>
          <a:xfrm>
            <a:off x="2957178" y="1857375"/>
            <a:ext cx="5615322" cy="337542"/>
          </a:xfrm>
          <a:prstGeom prst="rect">
            <a:avLst/>
          </a:prstGeom>
          <a:noFill/>
          <a:ln/>
        </p:spPr>
        <p:txBody>
          <a:bodyPr wrap="square" lIns="85090" tIns="85090" rIns="85090" bIns="85090" rtlCol="0" anchor="ctr">
            <a:spAutoFit/>
          </a:bodyPr>
          <a:lstStyle/>
          <a:p>
            <a:pPr marL="0" indent="0" algn="l">
              <a:buNone/>
            </a:pPr>
            <a:r>
              <a:rPr lang="en-US" sz="1050" dirty="0">
                <a:solidFill>
                  <a:srgbClr val="374151"/>
                </a:solidFill>
                <a:latin typeface="Merriweather Light" pitchFamily="34" charset="0"/>
                <a:ea typeface="Merriweather Light" pitchFamily="34" charset="-122"/>
                <a:cs typeface="Merriweather Light" pitchFamily="34" charset="-120"/>
              </a:rPr>
              <a:t>Ejecución Diaria o Semanal para reportes</a:t>
            </a:r>
            <a:endParaRPr lang="en-US" sz="1050" dirty="0"/>
          </a:p>
        </p:txBody>
      </p:sp>
      <p:sp>
        <p:nvSpPr>
          <p:cNvPr id="14" name="Text 10"/>
          <p:cNvSpPr/>
          <p:nvPr/>
        </p:nvSpPr>
        <p:spPr>
          <a:xfrm>
            <a:off x="571500" y="2194917"/>
            <a:ext cx="2385678" cy="337542"/>
          </a:xfrm>
          <a:prstGeom prst="rect">
            <a:avLst/>
          </a:prstGeom>
          <a:noFill/>
          <a:ln/>
        </p:spPr>
        <p:txBody>
          <a:bodyPr wrap="square" lIns="85090" tIns="85090" rIns="85090" bIns="85090" rtlCol="0" anchor="ctr">
            <a:spAutoFit/>
          </a:bodyPr>
          <a:lstStyle/>
          <a:p>
            <a:pPr marL="0" indent="0" algn="l">
              <a:buNone/>
            </a:pPr>
            <a:r>
              <a:rPr lang="en-US" sz="1000" b="1" dirty="0">
                <a:solidFill>
                  <a:srgbClr val="3B82F6"/>
                </a:solidFill>
                <a:latin typeface="Montserrat ExtraBold" pitchFamily="34" charset="0"/>
                <a:ea typeface="Montserrat ExtraBold" pitchFamily="34" charset="-122"/>
                <a:cs typeface="Montserrat ExtraBold" pitchFamily="34" charset="-120"/>
              </a:rPr>
              <a:t>OneDrive</a:t>
            </a:r>
            <a:endParaRPr lang="en-US" sz="1000" dirty="0"/>
          </a:p>
        </p:txBody>
      </p:sp>
      <p:sp>
        <p:nvSpPr>
          <p:cNvPr id="15" name="Text 11"/>
          <p:cNvSpPr/>
          <p:nvPr/>
        </p:nvSpPr>
        <p:spPr>
          <a:xfrm>
            <a:off x="2957178" y="2194917"/>
            <a:ext cx="5615322" cy="337542"/>
          </a:xfrm>
          <a:prstGeom prst="rect">
            <a:avLst/>
          </a:prstGeom>
          <a:noFill/>
          <a:ln/>
        </p:spPr>
        <p:txBody>
          <a:bodyPr wrap="square" lIns="85090" tIns="85090" rIns="85090" bIns="85090" rtlCol="0" anchor="ctr">
            <a:spAutoFit/>
          </a:bodyPr>
          <a:lstStyle/>
          <a:p>
            <a:pPr marL="0" indent="0" algn="l">
              <a:buNone/>
            </a:pPr>
            <a:r>
              <a:rPr lang="en-US" sz="1050" dirty="0">
                <a:solidFill>
                  <a:srgbClr val="374151"/>
                </a:solidFill>
                <a:latin typeface="Merriweather Light" pitchFamily="34" charset="0"/>
                <a:ea typeface="Merriweather Light" pitchFamily="34" charset="-122"/>
                <a:cs typeface="Merriweather Light" pitchFamily="34" charset="-120"/>
              </a:rPr>
              <a:t>Ruta a Carpeta específica de proyecto</a:t>
            </a:r>
            <a:endParaRPr lang="en-US" sz="1050" dirty="0"/>
          </a:p>
        </p:txBody>
      </p:sp>
      <p:sp>
        <p:nvSpPr>
          <p:cNvPr id="16" name="Shape 12"/>
          <p:cNvSpPr/>
          <p:nvPr/>
        </p:nvSpPr>
        <p:spPr>
          <a:xfrm>
            <a:off x="571500" y="2532459"/>
            <a:ext cx="8001000" cy="337542"/>
          </a:xfrm>
          <a:prstGeom prst="rect">
            <a:avLst/>
          </a:prstGeom>
          <a:solidFill>
            <a:srgbClr val="F9FAFB"/>
          </a:solidFill>
          <a:ln/>
        </p:spPr>
        <p:txBody>
          <a:bodyPr/>
          <a:lstStyle/>
          <a:p>
            <a:endParaRPr lang="es-CL"/>
          </a:p>
        </p:txBody>
      </p:sp>
      <p:sp>
        <p:nvSpPr>
          <p:cNvPr id="17" name="Text 13"/>
          <p:cNvSpPr/>
          <p:nvPr/>
        </p:nvSpPr>
        <p:spPr>
          <a:xfrm>
            <a:off x="571500" y="2532459"/>
            <a:ext cx="2385678" cy="337542"/>
          </a:xfrm>
          <a:prstGeom prst="rect">
            <a:avLst/>
          </a:prstGeom>
          <a:noFill/>
          <a:ln/>
        </p:spPr>
        <p:txBody>
          <a:bodyPr wrap="square" lIns="85090" tIns="85090" rIns="85090" bIns="85090" rtlCol="0" anchor="ctr">
            <a:spAutoFit/>
          </a:bodyPr>
          <a:lstStyle/>
          <a:p>
            <a:pPr marL="0" indent="0" algn="l">
              <a:buNone/>
            </a:pPr>
            <a:r>
              <a:rPr lang="en-US" sz="1000" b="1" dirty="0">
                <a:solidFill>
                  <a:srgbClr val="3B82F6"/>
                </a:solidFill>
                <a:latin typeface="Montserrat ExtraBold" pitchFamily="34" charset="0"/>
                <a:ea typeface="Montserrat ExtraBold" pitchFamily="34" charset="-122"/>
                <a:cs typeface="Montserrat ExtraBold" pitchFamily="34" charset="-120"/>
              </a:rPr>
              <a:t>Excel Online</a:t>
            </a:r>
            <a:endParaRPr lang="en-US" sz="1000" dirty="0"/>
          </a:p>
        </p:txBody>
      </p:sp>
      <p:sp>
        <p:nvSpPr>
          <p:cNvPr id="18" name="Text 14"/>
          <p:cNvSpPr/>
          <p:nvPr/>
        </p:nvSpPr>
        <p:spPr>
          <a:xfrm>
            <a:off x="2957178" y="2532459"/>
            <a:ext cx="5615322" cy="337542"/>
          </a:xfrm>
          <a:prstGeom prst="rect">
            <a:avLst/>
          </a:prstGeom>
          <a:noFill/>
          <a:ln/>
        </p:spPr>
        <p:txBody>
          <a:bodyPr wrap="square" lIns="85090" tIns="85090" rIns="85090" bIns="85090" rtlCol="0" anchor="ctr">
            <a:spAutoFit/>
          </a:bodyPr>
          <a:lstStyle/>
          <a:p>
            <a:pPr marL="0" indent="0" algn="l">
              <a:buNone/>
            </a:pPr>
            <a:r>
              <a:rPr lang="en-US" sz="1050" dirty="0">
                <a:solidFill>
                  <a:srgbClr val="374151"/>
                </a:solidFill>
                <a:latin typeface="Merriweather Light" pitchFamily="34" charset="0"/>
                <a:ea typeface="Merriweather Light" pitchFamily="34" charset="-122"/>
                <a:cs typeface="Merriweather Light" pitchFamily="34" charset="-120"/>
              </a:rPr>
              <a:t>Uso de Tabla estructurada (obligatorio)</a:t>
            </a:r>
            <a:endParaRPr lang="en-US" sz="1050" dirty="0"/>
          </a:p>
        </p:txBody>
      </p:sp>
      <p:sp>
        <p:nvSpPr>
          <p:cNvPr id="19" name="Text 15"/>
          <p:cNvSpPr/>
          <p:nvPr/>
        </p:nvSpPr>
        <p:spPr>
          <a:xfrm>
            <a:off x="571500" y="2870002"/>
            <a:ext cx="2385678" cy="337542"/>
          </a:xfrm>
          <a:prstGeom prst="rect">
            <a:avLst/>
          </a:prstGeom>
          <a:noFill/>
          <a:ln/>
        </p:spPr>
        <p:txBody>
          <a:bodyPr wrap="square" lIns="85090" tIns="85090" rIns="85090" bIns="85090" rtlCol="0" anchor="ctr">
            <a:spAutoFit/>
          </a:bodyPr>
          <a:lstStyle/>
          <a:p>
            <a:pPr marL="0" indent="0" algn="l">
              <a:buNone/>
            </a:pPr>
            <a:r>
              <a:rPr lang="en-US" sz="1000" b="1" dirty="0">
                <a:solidFill>
                  <a:srgbClr val="3B82F6"/>
                </a:solidFill>
                <a:latin typeface="Montserrat ExtraBold" pitchFamily="34" charset="0"/>
                <a:ea typeface="Montserrat ExtraBold" pitchFamily="34" charset="-122"/>
                <a:cs typeface="Montserrat ExtraBold" pitchFamily="34" charset="-120"/>
              </a:rPr>
              <a:t>Microsoft Lists</a:t>
            </a:r>
            <a:endParaRPr lang="en-US" sz="1000" dirty="0"/>
          </a:p>
        </p:txBody>
      </p:sp>
      <p:sp>
        <p:nvSpPr>
          <p:cNvPr id="20" name="Text 16"/>
          <p:cNvSpPr/>
          <p:nvPr/>
        </p:nvSpPr>
        <p:spPr>
          <a:xfrm>
            <a:off x="2957178" y="2870002"/>
            <a:ext cx="5615322" cy="337542"/>
          </a:xfrm>
          <a:prstGeom prst="rect">
            <a:avLst/>
          </a:prstGeom>
          <a:noFill/>
          <a:ln/>
        </p:spPr>
        <p:txBody>
          <a:bodyPr wrap="square" lIns="85090" tIns="85090" rIns="85090" bIns="85090" rtlCol="0" anchor="ctr">
            <a:spAutoFit/>
          </a:bodyPr>
          <a:lstStyle/>
          <a:p>
            <a:pPr marL="0" indent="0" algn="l">
              <a:buNone/>
            </a:pPr>
            <a:r>
              <a:rPr lang="en-US" sz="1050" dirty="0">
                <a:solidFill>
                  <a:srgbClr val="374151"/>
                </a:solidFill>
                <a:latin typeface="Merriweather Light" pitchFamily="34" charset="0"/>
                <a:ea typeface="Merriweather Light" pitchFamily="34" charset="-122"/>
                <a:cs typeface="Merriweather Light" pitchFamily="34" charset="-120"/>
              </a:rPr>
              <a:t>Destino para datos estructurados compartidos</a:t>
            </a:r>
            <a:endParaRPr lang="en-US" sz="1050" dirty="0"/>
          </a:p>
        </p:txBody>
      </p:sp>
      <p:sp>
        <p:nvSpPr>
          <p:cNvPr id="21" name="Text 17"/>
          <p:cNvSpPr/>
          <p:nvPr/>
        </p:nvSpPr>
        <p:spPr>
          <a:xfrm>
            <a:off x="571500" y="3271838"/>
            <a:ext cx="8001000" cy="162520"/>
          </a:xfrm>
          <a:prstGeom prst="rect">
            <a:avLst/>
          </a:prstGeom>
          <a:noFill/>
          <a:ln/>
        </p:spPr>
        <p:txBody>
          <a:bodyPr wrap="square" lIns="0" tIns="0" rIns="0" bIns="0" rtlCol="0" anchor="t">
            <a:spAutoFit/>
          </a:bodyPr>
          <a:lstStyle/>
          <a:p>
            <a:pPr marL="0" indent="0" algn="l">
              <a:buNone/>
            </a:pPr>
            <a:r>
              <a:rPr lang="en-US" sz="950" i="1" dirty="0">
                <a:solidFill>
                  <a:srgbClr val="F59E0B"/>
                </a:solidFill>
                <a:latin typeface="Merriweather" pitchFamily="34" charset="0"/>
                <a:ea typeface="Merriweather" pitchFamily="34" charset="-122"/>
                <a:cs typeface="Merriweather" pitchFamily="34" charset="-120"/>
              </a:rPr>
              <a:t>"Muchos desarrollos reutilizan exactamente estas configuraciones. Conocerlas permite construir flujos más rápido."</a:t>
            </a:r>
            <a:endParaRPr lang="en-US" sz="950" dirty="0"/>
          </a:p>
        </p:txBody>
      </p:sp>
      <p:pic>
        <p:nvPicPr>
          <p:cNvPr id="2" name="Imagen 1" descr="Logotipo&#10;&#10;Descripción generada automáticamente">
            <a:extLst>
              <a:ext uri="{FF2B5EF4-FFF2-40B4-BE49-F238E27FC236}">
                <a16:creationId xmlns:a16="http://schemas.microsoft.com/office/drawing/2014/main" id="{63A5501F-A641-9476-29EB-19917021A844}"/>
              </a:ext>
            </a:extLst>
          </p:cNvPr>
          <p:cNvPicPr>
            <a:picLocks noChangeAspect="1"/>
          </p:cNvPicPr>
          <p:nvPr/>
        </p:nvPicPr>
        <p:blipFill>
          <a:blip r:embed="rId4"/>
          <a:stretch>
            <a:fillRect/>
          </a:stretch>
        </p:blipFill>
        <p:spPr>
          <a:xfrm>
            <a:off x="8018585" y="181127"/>
            <a:ext cx="951576" cy="63644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4" name="Text 0"/>
          <p:cNvSpPr/>
          <p:nvPr/>
        </p:nvSpPr>
        <p:spPr>
          <a:xfrm>
            <a:off x="571500" y="428625"/>
            <a:ext cx="8572500" cy="417909"/>
          </a:xfrm>
          <a:prstGeom prst="rect">
            <a:avLst/>
          </a:prstGeom>
          <a:noFill/>
          <a:ln/>
        </p:spPr>
        <p:txBody>
          <a:bodyPr wrap="square" lIns="0" tIns="0" rIns="0" bIns="0" rtlCol="0" anchor="t">
            <a:spAutoFit/>
          </a:bodyPr>
          <a:lstStyle/>
          <a:p>
            <a:pPr marL="0" indent="0" algn="l">
              <a:buNone/>
            </a:pPr>
            <a:r>
              <a:rPr lang="en-US" sz="2450" b="1" dirty="0">
                <a:solidFill>
                  <a:srgbClr val="111827"/>
                </a:solidFill>
                <a:latin typeface="Montserrat ExtraBold" pitchFamily="34" charset="0"/>
                <a:ea typeface="Montserrat ExtraBold" pitchFamily="34" charset="-122"/>
                <a:cs typeface="Montserrat ExtraBold" pitchFamily="34" charset="-120"/>
              </a:rPr>
              <a:t>DISEÑO PARA LA MANTENIBILIDAD</a:t>
            </a:r>
            <a:endParaRPr lang="en-US" sz="2450" dirty="0"/>
          </a:p>
        </p:txBody>
      </p:sp>
      <p:sp>
        <p:nvSpPr>
          <p:cNvPr id="5" name="Text 1"/>
          <p:cNvSpPr/>
          <p:nvPr/>
        </p:nvSpPr>
        <p:spPr>
          <a:xfrm>
            <a:off x="571500" y="1218009"/>
            <a:ext cx="571500" cy="457200"/>
          </a:xfrm>
          <a:prstGeom prst="rect">
            <a:avLst/>
          </a:prstGeom>
          <a:noFill/>
          <a:ln/>
        </p:spPr>
        <p:txBody>
          <a:bodyPr wrap="none" lIns="0" tIns="0" rIns="0" bIns="0" rtlCol="0" anchor="t">
            <a:spAutoFit/>
          </a:bodyPr>
          <a:lstStyle/>
          <a:p>
            <a:pPr marL="0" indent="0" algn="l">
              <a:lnSpc>
                <a:spcPct val="80000"/>
              </a:lnSpc>
              <a:buNone/>
            </a:pPr>
            <a:r>
              <a:rPr lang="en-US" sz="3300" b="1" dirty="0">
                <a:solidFill>
                  <a:srgbClr val="F59E0B"/>
                </a:solidFill>
                <a:latin typeface="Montserrat ExtraBold" pitchFamily="34" charset="0"/>
                <a:ea typeface="Montserrat ExtraBold" pitchFamily="34" charset="-122"/>
                <a:cs typeface="Montserrat ExtraBold" pitchFamily="34" charset="-120"/>
              </a:rPr>
              <a:t>01</a:t>
            </a:r>
            <a:endParaRPr lang="en-US" sz="3300" dirty="0"/>
          </a:p>
        </p:txBody>
      </p:sp>
      <p:sp>
        <p:nvSpPr>
          <p:cNvPr id="6" name="Text 2"/>
          <p:cNvSpPr/>
          <p:nvPr/>
        </p:nvSpPr>
        <p:spPr>
          <a:xfrm>
            <a:off x="1285875" y="1389459"/>
            <a:ext cx="3200400" cy="208955"/>
          </a:xfrm>
          <a:prstGeom prst="rect">
            <a:avLst/>
          </a:prstGeom>
          <a:noFill/>
          <a:ln/>
        </p:spPr>
        <p:txBody>
          <a:bodyPr wrap="square" lIns="0" tIns="0" rIns="0" bIns="0" rtlCol="0" anchor="t">
            <a:spAutoFit/>
          </a:bodyPr>
          <a:lstStyle/>
          <a:p>
            <a:pPr marL="0" indent="0" algn="l">
              <a:buNone/>
            </a:pPr>
            <a:r>
              <a:rPr lang="en-US" sz="1200" b="1" dirty="0">
                <a:solidFill>
                  <a:srgbClr val="111827"/>
                </a:solidFill>
                <a:latin typeface="Montserrat ExtraBold" pitchFamily="34" charset="0"/>
                <a:ea typeface="Montserrat ExtraBold" pitchFamily="34" charset="-122"/>
                <a:cs typeface="Montserrat ExtraBold" pitchFamily="34" charset="-120"/>
              </a:rPr>
              <a:t>NOMBRES DESCRIPTIVOS</a:t>
            </a:r>
            <a:endParaRPr lang="en-US" sz="1200" dirty="0"/>
          </a:p>
        </p:txBody>
      </p:sp>
      <p:sp>
        <p:nvSpPr>
          <p:cNvPr id="7" name="Text 3"/>
          <p:cNvSpPr/>
          <p:nvPr/>
        </p:nvSpPr>
        <p:spPr>
          <a:xfrm>
            <a:off x="1285875" y="1727002"/>
            <a:ext cx="3200400" cy="617153"/>
          </a:xfrm>
          <a:prstGeom prst="rect">
            <a:avLst/>
          </a:prstGeom>
          <a:noFill/>
          <a:ln/>
        </p:spPr>
        <p:txBody>
          <a:bodyPr wrap="square" lIns="0" tIns="0" rIns="0" bIns="0" rtlCol="0" anchor="t">
            <a:spAutoFit/>
          </a:bodyPr>
          <a:lstStyle/>
          <a:p>
            <a:pPr marL="0" indent="0" algn="l">
              <a:lnSpc>
                <a:spcPct val="128000"/>
              </a:lnSpc>
              <a:buNone/>
            </a:pPr>
            <a:r>
              <a:rPr lang="en-US" sz="950" dirty="0">
                <a:solidFill>
                  <a:srgbClr val="374151"/>
                </a:solidFill>
                <a:latin typeface="Merriweather Light" pitchFamily="34" charset="0"/>
                <a:ea typeface="Merriweather Light" pitchFamily="34" charset="-122"/>
                <a:cs typeface="Merriweather Light" pitchFamily="34" charset="-120"/>
              </a:rPr>
              <a:t>Renombrar las acciones importantes (ej. "Enviar Correo Aprobación") para que el flujo sea auto-explicativo.</a:t>
            </a:r>
            <a:endParaRPr lang="en-US" sz="950" dirty="0"/>
          </a:p>
        </p:txBody>
      </p:sp>
      <p:sp>
        <p:nvSpPr>
          <p:cNvPr id="8" name="Text 4"/>
          <p:cNvSpPr/>
          <p:nvPr/>
        </p:nvSpPr>
        <p:spPr>
          <a:xfrm>
            <a:off x="4657725" y="1218009"/>
            <a:ext cx="571500" cy="457200"/>
          </a:xfrm>
          <a:prstGeom prst="rect">
            <a:avLst/>
          </a:prstGeom>
          <a:noFill/>
          <a:ln/>
        </p:spPr>
        <p:txBody>
          <a:bodyPr wrap="none" lIns="0" tIns="0" rIns="0" bIns="0" rtlCol="0" anchor="t">
            <a:spAutoFit/>
          </a:bodyPr>
          <a:lstStyle/>
          <a:p>
            <a:pPr marL="0" indent="0" algn="l">
              <a:lnSpc>
                <a:spcPct val="80000"/>
              </a:lnSpc>
              <a:buNone/>
            </a:pPr>
            <a:r>
              <a:rPr lang="en-US" sz="3300" b="1" dirty="0">
                <a:solidFill>
                  <a:srgbClr val="F59E0B"/>
                </a:solidFill>
                <a:latin typeface="Montserrat ExtraBold" pitchFamily="34" charset="0"/>
                <a:ea typeface="Montserrat ExtraBold" pitchFamily="34" charset="-122"/>
                <a:cs typeface="Montserrat ExtraBold" pitchFamily="34" charset="-120"/>
              </a:rPr>
              <a:t>02</a:t>
            </a:r>
            <a:endParaRPr lang="en-US" sz="3300" dirty="0"/>
          </a:p>
        </p:txBody>
      </p:sp>
      <p:sp>
        <p:nvSpPr>
          <p:cNvPr id="9" name="Text 5"/>
          <p:cNvSpPr/>
          <p:nvPr/>
        </p:nvSpPr>
        <p:spPr>
          <a:xfrm>
            <a:off x="5372100" y="1389459"/>
            <a:ext cx="3200400" cy="208955"/>
          </a:xfrm>
          <a:prstGeom prst="rect">
            <a:avLst/>
          </a:prstGeom>
          <a:noFill/>
          <a:ln/>
        </p:spPr>
        <p:txBody>
          <a:bodyPr wrap="square" lIns="0" tIns="0" rIns="0" bIns="0" rtlCol="0" anchor="t">
            <a:spAutoFit/>
          </a:bodyPr>
          <a:lstStyle/>
          <a:p>
            <a:pPr marL="0" indent="0" algn="l">
              <a:buNone/>
            </a:pPr>
            <a:r>
              <a:rPr lang="en-US" sz="1200" b="1" dirty="0">
                <a:solidFill>
                  <a:srgbClr val="111827"/>
                </a:solidFill>
                <a:latin typeface="Montserrat ExtraBold" pitchFamily="34" charset="0"/>
                <a:ea typeface="Montserrat ExtraBold" pitchFamily="34" charset="-122"/>
                <a:cs typeface="Montserrat ExtraBold" pitchFamily="34" charset="-120"/>
              </a:rPr>
              <a:t>ORDEN LÓGICO</a:t>
            </a:r>
            <a:endParaRPr lang="en-US" sz="1200" dirty="0"/>
          </a:p>
        </p:txBody>
      </p:sp>
      <p:sp>
        <p:nvSpPr>
          <p:cNvPr id="10" name="Text 6"/>
          <p:cNvSpPr/>
          <p:nvPr/>
        </p:nvSpPr>
        <p:spPr>
          <a:xfrm>
            <a:off x="5372100" y="1727002"/>
            <a:ext cx="3200400" cy="617153"/>
          </a:xfrm>
          <a:prstGeom prst="rect">
            <a:avLst/>
          </a:prstGeom>
          <a:noFill/>
          <a:ln/>
        </p:spPr>
        <p:txBody>
          <a:bodyPr wrap="square" lIns="0" tIns="0" rIns="0" bIns="0" rtlCol="0" anchor="t">
            <a:spAutoFit/>
          </a:bodyPr>
          <a:lstStyle/>
          <a:p>
            <a:pPr marL="0" indent="0" algn="l">
              <a:lnSpc>
                <a:spcPct val="128000"/>
              </a:lnSpc>
              <a:buNone/>
            </a:pPr>
            <a:r>
              <a:rPr lang="en-US" sz="950" dirty="0">
                <a:solidFill>
                  <a:srgbClr val="374151"/>
                </a:solidFill>
                <a:latin typeface="Merriweather Light" pitchFamily="34" charset="0"/>
                <a:ea typeface="Merriweather Light" pitchFamily="34" charset="-122"/>
                <a:cs typeface="Merriweather Light" pitchFamily="34" charset="-120"/>
              </a:rPr>
              <a:t>Mantener una estructura visual limpia y organizada que facilite la lectura a cualquier miembro del equipo.</a:t>
            </a:r>
            <a:endParaRPr lang="en-US" sz="950" dirty="0"/>
          </a:p>
        </p:txBody>
      </p:sp>
      <p:sp>
        <p:nvSpPr>
          <p:cNvPr id="11" name="Text 7"/>
          <p:cNvSpPr/>
          <p:nvPr/>
        </p:nvSpPr>
        <p:spPr>
          <a:xfrm>
            <a:off x="571500" y="2729917"/>
            <a:ext cx="571500" cy="457200"/>
          </a:xfrm>
          <a:prstGeom prst="rect">
            <a:avLst/>
          </a:prstGeom>
          <a:noFill/>
          <a:ln/>
        </p:spPr>
        <p:txBody>
          <a:bodyPr wrap="none" lIns="0" tIns="0" rIns="0" bIns="0" rtlCol="0" anchor="t">
            <a:spAutoFit/>
          </a:bodyPr>
          <a:lstStyle/>
          <a:p>
            <a:pPr marL="0" indent="0" algn="l">
              <a:lnSpc>
                <a:spcPct val="80000"/>
              </a:lnSpc>
              <a:buNone/>
            </a:pPr>
            <a:r>
              <a:rPr lang="en-US" sz="3300" b="1" dirty="0">
                <a:solidFill>
                  <a:srgbClr val="F59E0B"/>
                </a:solidFill>
                <a:latin typeface="Montserrat ExtraBold" pitchFamily="34" charset="0"/>
                <a:ea typeface="Montserrat ExtraBold" pitchFamily="34" charset="-122"/>
                <a:cs typeface="Montserrat ExtraBold" pitchFamily="34" charset="-120"/>
              </a:rPr>
              <a:t>03</a:t>
            </a:r>
            <a:endParaRPr lang="en-US" sz="3300" dirty="0"/>
          </a:p>
        </p:txBody>
      </p:sp>
      <p:sp>
        <p:nvSpPr>
          <p:cNvPr id="12" name="Text 8"/>
          <p:cNvSpPr/>
          <p:nvPr/>
        </p:nvSpPr>
        <p:spPr>
          <a:xfrm>
            <a:off x="1285875" y="2901367"/>
            <a:ext cx="3200400" cy="208955"/>
          </a:xfrm>
          <a:prstGeom prst="rect">
            <a:avLst/>
          </a:prstGeom>
          <a:noFill/>
          <a:ln/>
        </p:spPr>
        <p:txBody>
          <a:bodyPr wrap="square" lIns="0" tIns="0" rIns="0" bIns="0" rtlCol="0" anchor="t">
            <a:spAutoFit/>
          </a:bodyPr>
          <a:lstStyle/>
          <a:p>
            <a:pPr marL="0" indent="0" algn="l">
              <a:buNone/>
            </a:pPr>
            <a:r>
              <a:rPr lang="en-US" sz="1200" b="1" dirty="0">
                <a:solidFill>
                  <a:srgbClr val="111827"/>
                </a:solidFill>
                <a:latin typeface="Montserrat ExtraBold" pitchFamily="34" charset="0"/>
                <a:ea typeface="Montserrat ExtraBold" pitchFamily="34" charset="-122"/>
                <a:cs typeface="Montserrat ExtraBold" pitchFamily="34" charset="-120"/>
              </a:rPr>
              <a:t>EFICIENCIA TÉCNICA</a:t>
            </a:r>
            <a:endParaRPr lang="en-US" sz="1200" dirty="0"/>
          </a:p>
        </p:txBody>
      </p:sp>
      <p:sp>
        <p:nvSpPr>
          <p:cNvPr id="13" name="Text 9"/>
          <p:cNvSpPr/>
          <p:nvPr/>
        </p:nvSpPr>
        <p:spPr>
          <a:xfrm>
            <a:off x="1285875" y="3238909"/>
            <a:ext cx="3200400" cy="411435"/>
          </a:xfrm>
          <a:prstGeom prst="rect">
            <a:avLst/>
          </a:prstGeom>
          <a:noFill/>
          <a:ln/>
        </p:spPr>
        <p:txBody>
          <a:bodyPr wrap="square" lIns="0" tIns="0" rIns="0" bIns="0" rtlCol="0" anchor="t">
            <a:spAutoFit/>
          </a:bodyPr>
          <a:lstStyle/>
          <a:p>
            <a:pPr marL="0" indent="0" algn="l">
              <a:lnSpc>
                <a:spcPct val="128000"/>
              </a:lnSpc>
              <a:buNone/>
            </a:pPr>
            <a:r>
              <a:rPr lang="en-US" sz="950" dirty="0">
                <a:solidFill>
                  <a:srgbClr val="374151"/>
                </a:solidFill>
                <a:latin typeface="Merriweather Light" pitchFamily="34" charset="0"/>
                <a:ea typeface="Merriweather Light" pitchFamily="34" charset="-122"/>
                <a:cs typeface="Merriweather Light" pitchFamily="34" charset="-120"/>
              </a:rPr>
              <a:t>Evitar acciones innecesarias que consuman recursos y optimizar el uso de bucles y condiciones.</a:t>
            </a:r>
            <a:endParaRPr lang="en-US" sz="950" dirty="0"/>
          </a:p>
        </p:txBody>
      </p:sp>
      <p:sp>
        <p:nvSpPr>
          <p:cNvPr id="14" name="Text 10"/>
          <p:cNvSpPr/>
          <p:nvPr/>
        </p:nvSpPr>
        <p:spPr>
          <a:xfrm>
            <a:off x="4657725" y="2729917"/>
            <a:ext cx="571500" cy="457200"/>
          </a:xfrm>
          <a:prstGeom prst="rect">
            <a:avLst/>
          </a:prstGeom>
          <a:noFill/>
          <a:ln/>
        </p:spPr>
        <p:txBody>
          <a:bodyPr wrap="none" lIns="0" tIns="0" rIns="0" bIns="0" rtlCol="0" anchor="t">
            <a:spAutoFit/>
          </a:bodyPr>
          <a:lstStyle/>
          <a:p>
            <a:pPr marL="0" indent="0" algn="l">
              <a:lnSpc>
                <a:spcPct val="80000"/>
              </a:lnSpc>
              <a:buNone/>
            </a:pPr>
            <a:r>
              <a:rPr lang="en-US" sz="3300" b="1" dirty="0">
                <a:solidFill>
                  <a:srgbClr val="F59E0B"/>
                </a:solidFill>
                <a:latin typeface="Montserrat ExtraBold" pitchFamily="34" charset="0"/>
                <a:ea typeface="Montserrat ExtraBold" pitchFamily="34" charset="-122"/>
                <a:cs typeface="Montserrat ExtraBold" pitchFamily="34" charset="-120"/>
              </a:rPr>
              <a:t>04</a:t>
            </a:r>
            <a:endParaRPr lang="en-US" sz="3300" dirty="0"/>
          </a:p>
        </p:txBody>
      </p:sp>
      <p:sp>
        <p:nvSpPr>
          <p:cNvPr id="15" name="Text 11"/>
          <p:cNvSpPr/>
          <p:nvPr/>
        </p:nvSpPr>
        <p:spPr>
          <a:xfrm>
            <a:off x="5372100" y="2901367"/>
            <a:ext cx="3200400" cy="208955"/>
          </a:xfrm>
          <a:prstGeom prst="rect">
            <a:avLst/>
          </a:prstGeom>
          <a:noFill/>
          <a:ln/>
        </p:spPr>
        <p:txBody>
          <a:bodyPr wrap="square" lIns="0" tIns="0" rIns="0" bIns="0" rtlCol="0" anchor="t">
            <a:spAutoFit/>
          </a:bodyPr>
          <a:lstStyle/>
          <a:p>
            <a:pPr marL="0" indent="0" algn="l">
              <a:buNone/>
            </a:pPr>
            <a:r>
              <a:rPr lang="en-US" sz="1200" b="1" dirty="0">
                <a:solidFill>
                  <a:srgbClr val="111827"/>
                </a:solidFill>
                <a:latin typeface="Montserrat ExtraBold" pitchFamily="34" charset="0"/>
                <a:ea typeface="Montserrat ExtraBold" pitchFamily="34" charset="-122"/>
                <a:cs typeface="Montserrat ExtraBold" pitchFamily="34" charset="-120"/>
              </a:rPr>
              <a:t>PRUEBAS FRECUENTES</a:t>
            </a:r>
            <a:endParaRPr lang="en-US" sz="1200" dirty="0"/>
          </a:p>
        </p:txBody>
      </p:sp>
      <p:sp>
        <p:nvSpPr>
          <p:cNvPr id="16" name="Text 12"/>
          <p:cNvSpPr/>
          <p:nvPr/>
        </p:nvSpPr>
        <p:spPr>
          <a:xfrm>
            <a:off x="5372100" y="3238909"/>
            <a:ext cx="3200400" cy="617153"/>
          </a:xfrm>
          <a:prstGeom prst="rect">
            <a:avLst/>
          </a:prstGeom>
          <a:noFill/>
          <a:ln/>
        </p:spPr>
        <p:txBody>
          <a:bodyPr wrap="square" lIns="0" tIns="0" rIns="0" bIns="0" rtlCol="0" anchor="t">
            <a:spAutoFit/>
          </a:bodyPr>
          <a:lstStyle/>
          <a:p>
            <a:pPr marL="0" indent="0" algn="l">
              <a:lnSpc>
                <a:spcPct val="128000"/>
              </a:lnSpc>
              <a:buNone/>
            </a:pPr>
            <a:r>
              <a:rPr lang="en-US" sz="950" dirty="0">
                <a:solidFill>
                  <a:srgbClr val="374151"/>
                </a:solidFill>
                <a:latin typeface="Merriweather Light" pitchFamily="34" charset="0"/>
                <a:ea typeface="Merriweather Light" pitchFamily="34" charset="-122"/>
                <a:cs typeface="Merriweather Light" pitchFamily="34" charset="-120"/>
              </a:rPr>
              <a:t>Validar cada cambio inmediatamente para identificar errores de forma temprana en el desarrollo.</a:t>
            </a:r>
            <a:endParaRPr lang="en-US" sz="950" dirty="0"/>
          </a:p>
        </p:txBody>
      </p:sp>
      <p:sp>
        <p:nvSpPr>
          <p:cNvPr id="17" name="Text 13"/>
          <p:cNvSpPr/>
          <p:nvPr/>
        </p:nvSpPr>
        <p:spPr>
          <a:xfrm>
            <a:off x="0" y="4070375"/>
            <a:ext cx="9144000" cy="323255"/>
          </a:xfrm>
          <a:prstGeom prst="rect">
            <a:avLst/>
          </a:prstGeom>
          <a:noFill/>
          <a:ln/>
        </p:spPr>
        <p:txBody>
          <a:bodyPr wrap="square" lIns="680339" tIns="170053" rIns="0" bIns="0" rtlCol="0" anchor="t">
            <a:spAutoFit/>
          </a:bodyPr>
          <a:lstStyle/>
          <a:p>
            <a:pPr marL="0" indent="0" algn="l">
              <a:buNone/>
            </a:pPr>
            <a:r>
              <a:rPr lang="en-US" sz="1050" i="1" dirty="0">
                <a:solidFill>
                  <a:srgbClr val="3B82F6"/>
                </a:solidFill>
                <a:latin typeface="Merriweather" pitchFamily="34" charset="0"/>
                <a:ea typeface="Merriweather" pitchFamily="34" charset="-122"/>
                <a:cs typeface="Merriweather" pitchFamily="34" charset="-120"/>
              </a:rPr>
              <a:t>"Un flujo bien organizado ahorra horas de soporte y facilita la colaboración en equipo."</a:t>
            </a:r>
            <a:endParaRPr lang="en-US" sz="1050" dirty="0"/>
          </a:p>
        </p:txBody>
      </p:sp>
      <p:pic>
        <p:nvPicPr>
          <p:cNvPr id="2" name="Imagen 1" descr="Logotipo&#10;&#10;Descripción generada automáticamente">
            <a:extLst>
              <a:ext uri="{FF2B5EF4-FFF2-40B4-BE49-F238E27FC236}">
                <a16:creationId xmlns:a16="http://schemas.microsoft.com/office/drawing/2014/main" id="{FEDA14FF-6B2D-F200-5C2D-3861FD571D3C}"/>
              </a:ext>
            </a:extLst>
          </p:cNvPr>
          <p:cNvPicPr>
            <a:picLocks noChangeAspect="1"/>
          </p:cNvPicPr>
          <p:nvPr/>
        </p:nvPicPr>
        <p:blipFill>
          <a:blip r:embed="rId4"/>
          <a:stretch>
            <a:fillRect/>
          </a:stretch>
        </p:blipFill>
        <p:spPr>
          <a:xfrm>
            <a:off x="8018585" y="181127"/>
            <a:ext cx="951576" cy="63644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4" name="Text 0"/>
          <p:cNvSpPr/>
          <p:nvPr/>
        </p:nvSpPr>
        <p:spPr>
          <a:xfrm>
            <a:off x="571500" y="428625"/>
            <a:ext cx="8572500" cy="417909"/>
          </a:xfrm>
          <a:prstGeom prst="rect">
            <a:avLst/>
          </a:prstGeom>
          <a:noFill/>
          <a:ln/>
        </p:spPr>
        <p:txBody>
          <a:bodyPr wrap="square" lIns="0" tIns="0" rIns="0" bIns="0" rtlCol="0" anchor="t">
            <a:spAutoFit/>
          </a:bodyPr>
          <a:lstStyle/>
          <a:p>
            <a:pPr marL="0" indent="0" algn="l">
              <a:buNone/>
            </a:pPr>
            <a:r>
              <a:rPr lang="en-US" sz="2450" b="1" dirty="0">
                <a:solidFill>
                  <a:srgbClr val="111827"/>
                </a:solidFill>
                <a:latin typeface="Montserrat ExtraBold" pitchFamily="34" charset="0"/>
                <a:ea typeface="Montserrat ExtraBold" pitchFamily="34" charset="-122"/>
                <a:cs typeface="Montserrat ExtraBold" pitchFamily="34" charset="-120"/>
              </a:rPr>
              <a:t>ERRORES FRECUENTES: QUÉ EVITAR</a:t>
            </a:r>
            <a:endParaRPr lang="en-US" sz="2450" dirty="0"/>
          </a:p>
        </p:txBody>
      </p:sp>
      <p:sp>
        <p:nvSpPr>
          <p:cNvPr id="5" name="Text 1"/>
          <p:cNvSpPr/>
          <p:nvPr/>
        </p:nvSpPr>
        <p:spPr>
          <a:xfrm>
            <a:off x="571500" y="1446609"/>
            <a:ext cx="191095" cy="228600"/>
          </a:xfrm>
          <a:prstGeom prst="rect">
            <a:avLst/>
          </a:prstGeom>
          <a:noFill/>
          <a:ln/>
        </p:spPr>
        <p:txBody>
          <a:bodyPr wrap="none" lIns="0" tIns="0" rIns="0" bIns="0" rtlCol="0" anchor="t">
            <a:spAutoFit/>
          </a:bodyPr>
          <a:lstStyle/>
          <a:p>
            <a:pPr marL="0" indent="0" algn="l">
              <a:lnSpc>
                <a:spcPct val="80000"/>
              </a:lnSpc>
              <a:buNone/>
            </a:pPr>
            <a:r>
              <a:rPr lang="en-US" sz="1600" b="1" dirty="0">
                <a:solidFill>
                  <a:srgbClr val="EF4444"/>
                </a:solidFill>
                <a:latin typeface="Montserrat ExtraBold" pitchFamily="34" charset="0"/>
                <a:ea typeface="Montserrat ExtraBold" pitchFamily="34" charset="-122"/>
                <a:cs typeface="Montserrat ExtraBold" pitchFamily="34" charset="-120"/>
              </a:rPr>
              <a:t>✕</a:t>
            </a:r>
            <a:endParaRPr lang="en-US" sz="1600" dirty="0"/>
          </a:p>
        </p:txBody>
      </p:sp>
      <p:sp>
        <p:nvSpPr>
          <p:cNvPr id="6" name="Text 2"/>
          <p:cNvSpPr/>
          <p:nvPr/>
        </p:nvSpPr>
        <p:spPr>
          <a:xfrm>
            <a:off x="905470" y="1446609"/>
            <a:ext cx="2512814" cy="200025"/>
          </a:xfrm>
          <a:prstGeom prst="rect">
            <a:avLst/>
          </a:prstGeom>
          <a:noFill/>
          <a:ln/>
        </p:spPr>
        <p:txBody>
          <a:bodyPr wrap="none" lIns="0" tIns="0" rIns="0" bIns="0" rtlCol="0" anchor="t">
            <a:spAutoFit/>
          </a:bodyPr>
          <a:lstStyle/>
          <a:p>
            <a:pPr marL="0" indent="0" algn="l">
              <a:lnSpc>
                <a:spcPct val="112000"/>
              </a:lnSpc>
              <a:buNone/>
            </a:pPr>
            <a:r>
              <a:rPr lang="en-US" sz="1050" dirty="0">
                <a:solidFill>
                  <a:srgbClr val="374151"/>
                </a:solidFill>
                <a:latin typeface="Merriweather Light" pitchFamily="34" charset="0"/>
                <a:ea typeface="Merriweather Light" pitchFamily="34" charset="-122"/>
                <a:cs typeface="Merriweather Light" pitchFamily="34" charset="-120"/>
              </a:rPr>
              <a:t>No validar datos antes de procesarlos.</a:t>
            </a:r>
            <a:endParaRPr lang="en-US" sz="1050" dirty="0"/>
          </a:p>
        </p:txBody>
      </p:sp>
      <p:sp>
        <p:nvSpPr>
          <p:cNvPr id="7" name="Text 3"/>
          <p:cNvSpPr/>
          <p:nvPr/>
        </p:nvSpPr>
        <p:spPr>
          <a:xfrm>
            <a:off x="571500" y="1846659"/>
            <a:ext cx="191095" cy="228600"/>
          </a:xfrm>
          <a:prstGeom prst="rect">
            <a:avLst/>
          </a:prstGeom>
          <a:noFill/>
          <a:ln/>
        </p:spPr>
        <p:txBody>
          <a:bodyPr wrap="none" lIns="0" tIns="0" rIns="0" bIns="0" rtlCol="0" anchor="t">
            <a:spAutoFit/>
          </a:bodyPr>
          <a:lstStyle/>
          <a:p>
            <a:pPr marL="0" indent="0" algn="l">
              <a:lnSpc>
                <a:spcPct val="80000"/>
              </a:lnSpc>
              <a:buNone/>
            </a:pPr>
            <a:r>
              <a:rPr lang="en-US" sz="1600" b="1" dirty="0">
                <a:solidFill>
                  <a:srgbClr val="EF4444"/>
                </a:solidFill>
                <a:latin typeface="Montserrat ExtraBold" pitchFamily="34" charset="0"/>
                <a:ea typeface="Montserrat ExtraBold" pitchFamily="34" charset="-122"/>
                <a:cs typeface="Montserrat ExtraBold" pitchFamily="34" charset="-120"/>
              </a:rPr>
              <a:t>✕</a:t>
            </a:r>
            <a:endParaRPr lang="en-US" sz="1600" dirty="0"/>
          </a:p>
        </p:txBody>
      </p:sp>
      <p:sp>
        <p:nvSpPr>
          <p:cNvPr id="8" name="Text 4"/>
          <p:cNvSpPr/>
          <p:nvPr/>
        </p:nvSpPr>
        <p:spPr>
          <a:xfrm>
            <a:off x="905470" y="1846659"/>
            <a:ext cx="2475309" cy="200025"/>
          </a:xfrm>
          <a:prstGeom prst="rect">
            <a:avLst/>
          </a:prstGeom>
          <a:noFill/>
          <a:ln/>
        </p:spPr>
        <p:txBody>
          <a:bodyPr wrap="none" lIns="0" tIns="0" rIns="0" bIns="0" rtlCol="0" anchor="t">
            <a:spAutoFit/>
          </a:bodyPr>
          <a:lstStyle/>
          <a:p>
            <a:pPr marL="0" indent="0" algn="l">
              <a:lnSpc>
                <a:spcPct val="112000"/>
              </a:lnSpc>
              <a:buNone/>
            </a:pPr>
            <a:r>
              <a:rPr lang="en-US" sz="1050" dirty="0">
                <a:solidFill>
                  <a:srgbClr val="374151"/>
                </a:solidFill>
                <a:latin typeface="Merriweather Light" pitchFamily="34" charset="0"/>
                <a:ea typeface="Merriweather Light" pitchFamily="34" charset="-122"/>
                <a:cs typeface="Merriweather Light" pitchFamily="34" charset="-120"/>
              </a:rPr>
              <a:t>Trabajar con archivos Excel sin tabla.</a:t>
            </a:r>
            <a:endParaRPr lang="en-US" sz="1050" dirty="0"/>
          </a:p>
        </p:txBody>
      </p:sp>
      <p:sp>
        <p:nvSpPr>
          <p:cNvPr id="9" name="Text 5"/>
          <p:cNvSpPr/>
          <p:nvPr/>
        </p:nvSpPr>
        <p:spPr>
          <a:xfrm>
            <a:off x="571500" y="2246709"/>
            <a:ext cx="191095" cy="228600"/>
          </a:xfrm>
          <a:prstGeom prst="rect">
            <a:avLst/>
          </a:prstGeom>
          <a:noFill/>
          <a:ln/>
        </p:spPr>
        <p:txBody>
          <a:bodyPr wrap="none" lIns="0" tIns="0" rIns="0" bIns="0" rtlCol="0" anchor="t">
            <a:spAutoFit/>
          </a:bodyPr>
          <a:lstStyle/>
          <a:p>
            <a:pPr marL="0" indent="0" algn="l">
              <a:lnSpc>
                <a:spcPct val="80000"/>
              </a:lnSpc>
              <a:buNone/>
            </a:pPr>
            <a:r>
              <a:rPr lang="en-US" sz="1600" b="1" dirty="0">
                <a:solidFill>
                  <a:srgbClr val="EF4444"/>
                </a:solidFill>
                <a:latin typeface="Montserrat ExtraBold" pitchFamily="34" charset="0"/>
                <a:ea typeface="Montserrat ExtraBold" pitchFamily="34" charset="-122"/>
                <a:cs typeface="Montserrat ExtraBold" pitchFamily="34" charset="-120"/>
              </a:rPr>
              <a:t>✕</a:t>
            </a:r>
            <a:endParaRPr lang="en-US" sz="1600" dirty="0"/>
          </a:p>
        </p:txBody>
      </p:sp>
      <p:sp>
        <p:nvSpPr>
          <p:cNvPr id="10" name="Text 6"/>
          <p:cNvSpPr/>
          <p:nvPr/>
        </p:nvSpPr>
        <p:spPr>
          <a:xfrm>
            <a:off x="905470" y="2246709"/>
            <a:ext cx="2562820" cy="200025"/>
          </a:xfrm>
          <a:prstGeom prst="rect">
            <a:avLst/>
          </a:prstGeom>
          <a:noFill/>
          <a:ln/>
        </p:spPr>
        <p:txBody>
          <a:bodyPr wrap="none" lIns="0" tIns="0" rIns="0" bIns="0" rtlCol="0" anchor="t">
            <a:spAutoFit/>
          </a:bodyPr>
          <a:lstStyle/>
          <a:p>
            <a:pPr marL="0" indent="0" algn="l">
              <a:lnSpc>
                <a:spcPct val="112000"/>
              </a:lnSpc>
              <a:buNone/>
            </a:pPr>
            <a:r>
              <a:rPr lang="en-US" sz="1050" dirty="0">
                <a:solidFill>
                  <a:srgbClr val="374151"/>
                </a:solidFill>
                <a:latin typeface="Merriweather Light" pitchFamily="34" charset="0"/>
                <a:ea typeface="Merriweather Light" pitchFamily="34" charset="-122"/>
                <a:cs typeface="Merriweather Light" pitchFamily="34" charset="-120"/>
              </a:rPr>
              <a:t>No revisar el estado de las conexiones.</a:t>
            </a:r>
            <a:endParaRPr lang="en-US" sz="1050" dirty="0"/>
          </a:p>
        </p:txBody>
      </p:sp>
      <p:sp>
        <p:nvSpPr>
          <p:cNvPr id="11" name="Text 7"/>
          <p:cNvSpPr/>
          <p:nvPr/>
        </p:nvSpPr>
        <p:spPr>
          <a:xfrm>
            <a:off x="571500" y="2646759"/>
            <a:ext cx="191095" cy="228600"/>
          </a:xfrm>
          <a:prstGeom prst="rect">
            <a:avLst/>
          </a:prstGeom>
          <a:noFill/>
          <a:ln/>
        </p:spPr>
        <p:txBody>
          <a:bodyPr wrap="none" lIns="0" tIns="0" rIns="0" bIns="0" rtlCol="0" anchor="t">
            <a:spAutoFit/>
          </a:bodyPr>
          <a:lstStyle/>
          <a:p>
            <a:pPr marL="0" indent="0" algn="l">
              <a:lnSpc>
                <a:spcPct val="80000"/>
              </a:lnSpc>
              <a:buNone/>
            </a:pPr>
            <a:r>
              <a:rPr lang="en-US" sz="1600" b="1" dirty="0">
                <a:solidFill>
                  <a:srgbClr val="EF4444"/>
                </a:solidFill>
                <a:latin typeface="Montserrat ExtraBold" pitchFamily="34" charset="0"/>
                <a:ea typeface="Montserrat ExtraBold" pitchFamily="34" charset="-122"/>
                <a:cs typeface="Montserrat ExtraBold" pitchFamily="34" charset="-120"/>
              </a:rPr>
              <a:t>✕</a:t>
            </a:r>
            <a:endParaRPr lang="en-US" sz="1600" dirty="0"/>
          </a:p>
        </p:txBody>
      </p:sp>
      <p:sp>
        <p:nvSpPr>
          <p:cNvPr id="12" name="Text 8"/>
          <p:cNvSpPr/>
          <p:nvPr/>
        </p:nvSpPr>
        <p:spPr>
          <a:xfrm>
            <a:off x="905470" y="2646759"/>
            <a:ext cx="2898577" cy="200025"/>
          </a:xfrm>
          <a:prstGeom prst="rect">
            <a:avLst/>
          </a:prstGeom>
          <a:noFill/>
          <a:ln/>
        </p:spPr>
        <p:txBody>
          <a:bodyPr wrap="none" lIns="0" tIns="0" rIns="0" bIns="0" rtlCol="0" anchor="t">
            <a:spAutoFit/>
          </a:bodyPr>
          <a:lstStyle/>
          <a:p>
            <a:pPr marL="0" indent="0" algn="l">
              <a:lnSpc>
                <a:spcPct val="112000"/>
              </a:lnSpc>
              <a:buNone/>
            </a:pPr>
            <a:r>
              <a:rPr lang="en-US" sz="1050" dirty="0">
                <a:solidFill>
                  <a:srgbClr val="374151"/>
                </a:solidFill>
                <a:latin typeface="Merriweather Light" pitchFamily="34" charset="0"/>
                <a:ea typeface="Merriweather Light" pitchFamily="34" charset="-122"/>
                <a:cs typeface="Merriweather Light" pitchFamily="34" charset="-120"/>
              </a:rPr>
              <a:t>Duplicar lógica en distintas partes del flujo.</a:t>
            </a:r>
            <a:endParaRPr lang="en-US" sz="1050" dirty="0"/>
          </a:p>
        </p:txBody>
      </p:sp>
      <p:sp>
        <p:nvSpPr>
          <p:cNvPr id="13" name="Text 9"/>
          <p:cNvSpPr/>
          <p:nvPr/>
        </p:nvSpPr>
        <p:spPr>
          <a:xfrm>
            <a:off x="571500" y="3046809"/>
            <a:ext cx="191095" cy="228600"/>
          </a:xfrm>
          <a:prstGeom prst="rect">
            <a:avLst/>
          </a:prstGeom>
          <a:noFill/>
          <a:ln/>
        </p:spPr>
        <p:txBody>
          <a:bodyPr wrap="none" lIns="0" tIns="0" rIns="0" bIns="0" rtlCol="0" anchor="t">
            <a:spAutoFit/>
          </a:bodyPr>
          <a:lstStyle/>
          <a:p>
            <a:pPr marL="0" indent="0" algn="l">
              <a:lnSpc>
                <a:spcPct val="80000"/>
              </a:lnSpc>
              <a:buNone/>
            </a:pPr>
            <a:r>
              <a:rPr lang="en-US" sz="1600" b="1" dirty="0">
                <a:solidFill>
                  <a:srgbClr val="EF4444"/>
                </a:solidFill>
                <a:latin typeface="Montserrat ExtraBold" pitchFamily="34" charset="0"/>
                <a:ea typeface="Montserrat ExtraBold" pitchFamily="34" charset="-122"/>
                <a:cs typeface="Montserrat ExtraBold" pitchFamily="34" charset="-120"/>
              </a:rPr>
              <a:t>✕</a:t>
            </a:r>
            <a:endParaRPr lang="en-US" sz="1600" dirty="0"/>
          </a:p>
        </p:txBody>
      </p:sp>
      <p:sp>
        <p:nvSpPr>
          <p:cNvPr id="14" name="Text 10"/>
          <p:cNvSpPr/>
          <p:nvPr/>
        </p:nvSpPr>
        <p:spPr>
          <a:xfrm>
            <a:off x="905470" y="3046809"/>
            <a:ext cx="2927152" cy="200025"/>
          </a:xfrm>
          <a:prstGeom prst="rect">
            <a:avLst/>
          </a:prstGeom>
          <a:noFill/>
          <a:ln/>
        </p:spPr>
        <p:txBody>
          <a:bodyPr wrap="none" lIns="0" tIns="0" rIns="0" bIns="0" rtlCol="0" anchor="t">
            <a:spAutoFit/>
          </a:bodyPr>
          <a:lstStyle/>
          <a:p>
            <a:pPr marL="0" indent="0" algn="l">
              <a:lnSpc>
                <a:spcPct val="112000"/>
              </a:lnSpc>
              <a:buNone/>
            </a:pPr>
            <a:r>
              <a:rPr lang="en-US" sz="1050" dirty="0">
                <a:solidFill>
                  <a:srgbClr val="374151"/>
                </a:solidFill>
                <a:latin typeface="Merriweather Light" pitchFamily="34" charset="0"/>
                <a:ea typeface="Merriweather Light" pitchFamily="34" charset="-122"/>
                <a:cs typeface="Merriweather Light" pitchFamily="34" charset="-120"/>
              </a:rPr>
              <a:t>No probar escenarios de error o datos nulos.</a:t>
            </a:r>
            <a:endParaRPr lang="en-US" sz="1050" dirty="0"/>
          </a:p>
        </p:txBody>
      </p:sp>
      <p:sp>
        <p:nvSpPr>
          <p:cNvPr id="15" name="Shape 11"/>
          <p:cNvSpPr/>
          <p:nvPr/>
        </p:nvSpPr>
        <p:spPr>
          <a:xfrm>
            <a:off x="4786313" y="1332309"/>
            <a:ext cx="3786188" cy="2357438"/>
          </a:xfrm>
          <a:prstGeom prst="rect">
            <a:avLst/>
          </a:prstGeom>
          <a:solidFill>
            <a:srgbClr val="F3F4F6"/>
          </a:solidFill>
          <a:ln/>
        </p:spPr>
        <p:txBody>
          <a:bodyPr/>
          <a:lstStyle/>
          <a:p>
            <a:endParaRPr lang="es-CL"/>
          </a:p>
        </p:txBody>
      </p:sp>
      <p:sp>
        <p:nvSpPr>
          <p:cNvPr id="16" name="Shape 12"/>
          <p:cNvSpPr/>
          <p:nvPr/>
        </p:nvSpPr>
        <p:spPr>
          <a:xfrm>
            <a:off x="4786313" y="1332309"/>
            <a:ext cx="57150" cy="2357438"/>
          </a:xfrm>
          <a:prstGeom prst="rect">
            <a:avLst/>
          </a:prstGeom>
          <a:solidFill>
            <a:srgbClr val="111827"/>
          </a:solidFill>
          <a:ln/>
        </p:spPr>
        <p:txBody>
          <a:bodyPr/>
          <a:lstStyle/>
          <a:p>
            <a:endParaRPr lang="es-CL"/>
          </a:p>
        </p:txBody>
      </p:sp>
      <p:sp>
        <p:nvSpPr>
          <p:cNvPr id="17" name="Text 13"/>
          <p:cNvSpPr/>
          <p:nvPr/>
        </p:nvSpPr>
        <p:spPr>
          <a:xfrm>
            <a:off x="5000625" y="1718072"/>
            <a:ext cx="3357563" cy="208955"/>
          </a:xfrm>
          <a:prstGeom prst="rect">
            <a:avLst/>
          </a:prstGeom>
          <a:noFill/>
          <a:ln/>
        </p:spPr>
        <p:txBody>
          <a:bodyPr wrap="square" lIns="0" tIns="0" rIns="0" bIns="0" rtlCol="0" anchor="t">
            <a:spAutoFit/>
          </a:bodyPr>
          <a:lstStyle/>
          <a:p>
            <a:pPr marL="0" indent="0" algn="l">
              <a:buNone/>
            </a:pPr>
            <a:r>
              <a:rPr lang="en-US" sz="1200" b="1" dirty="0">
                <a:solidFill>
                  <a:srgbClr val="111827"/>
                </a:solidFill>
                <a:latin typeface="Montserrat ExtraBold" pitchFamily="34" charset="0"/>
                <a:ea typeface="Montserrat ExtraBold" pitchFamily="34" charset="-122"/>
                <a:cs typeface="Montserrat ExtraBold" pitchFamily="34" charset="-120"/>
              </a:rPr>
              <a:t>EL ORIGEN DEL FALLO</a:t>
            </a:r>
            <a:endParaRPr lang="en-US" sz="1200" dirty="0"/>
          </a:p>
        </p:txBody>
      </p:sp>
      <p:sp>
        <p:nvSpPr>
          <p:cNvPr id="18" name="Text 14"/>
          <p:cNvSpPr/>
          <p:nvPr/>
        </p:nvSpPr>
        <p:spPr>
          <a:xfrm>
            <a:off x="5000625" y="2069902"/>
            <a:ext cx="3357563" cy="694339"/>
          </a:xfrm>
          <a:prstGeom prst="rect">
            <a:avLst/>
          </a:prstGeom>
          <a:noFill/>
          <a:ln/>
        </p:spPr>
        <p:txBody>
          <a:bodyPr wrap="square" lIns="0" tIns="0" rIns="0" bIns="0" rtlCol="0" anchor="t">
            <a:spAutoFit/>
          </a:bodyPr>
          <a:lstStyle/>
          <a:p>
            <a:pPr marL="0" indent="0" algn="l">
              <a:lnSpc>
                <a:spcPct val="144000"/>
              </a:lnSpc>
              <a:buNone/>
            </a:pPr>
            <a:r>
              <a:rPr lang="en-US" sz="950" dirty="0">
                <a:solidFill>
                  <a:srgbClr val="374151"/>
                </a:solidFill>
                <a:latin typeface="Merriweather Light" pitchFamily="34" charset="0"/>
                <a:ea typeface="Merriweather Light" pitchFamily="34" charset="-122"/>
                <a:cs typeface="Merriweather Light" pitchFamily="34" charset="-120"/>
              </a:rPr>
              <a:t>La mayoría de los errores en Power Automate no residen en la herramienta técnica, sino en un </a:t>
            </a:r>
            <a:r>
              <a:rPr lang="en-US" sz="900" b="1" dirty="0">
                <a:solidFill>
                  <a:srgbClr val="374151"/>
                </a:solidFill>
                <a:latin typeface="Merriweather Light" pitchFamily="34" charset="0"/>
                <a:ea typeface="Merriweather Light" pitchFamily="34" charset="-122"/>
                <a:cs typeface="Merriweather Light" pitchFamily="34" charset="-120"/>
              </a:rPr>
              <a:t>diseño deficiente</a:t>
            </a:r>
            <a:r>
              <a:rPr lang="en-US" sz="950" dirty="0">
                <a:solidFill>
                  <a:srgbClr val="374151"/>
                </a:solidFill>
                <a:latin typeface="Merriweather Light" pitchFamily="34" charset="0"/>
                <a:ea typeface="Merriweather Light" pitchFamily="34" charset="-122"/>
                <a:cs typeface="Merriweather Light" pitchFamily="34" charset="-120"/>
              </a:rPr>
              <a:t> del flujo de trabajo.</a:t>
            </a:r>
            <a:endParaRPr lang="en-US" sz="950" dirty="0"/>
          </a:p>
        </p:txBody>
      </p:sp>
      <p:sp>
        <p:nvSpPr>
          <p:cNvPr id="19" name="Text 15"/>
          <p:cNvSpPr/>
          <p:nvPr/>
        </p:nvSpPr>
        <p:spPr>
          <a:xfrm>
            <a:off x="5000625" y="2892828"/>
            <a:ext cx="3357563" cy="694339"/>
          </a:xfrm>
          <a:prstGeom prst="rect">
            <a:avLst/>
          </a:prstGeom>
          <a:noFill/>
          <a:ln/>
        </p:spPr>
        <p:txBody>
          <a:bodyPr wrap="square" lIns="0" tIns="0" rIns="0" bIns="0" rtlCol="0" anchor="t">
            <a:spAutoFit/>
          </a:bodyPr>
          <a:lstStyle/>
          <a:p>
            <a:pPr marL="0" indent="0" algn="l">
              <a:lnSpc>
                <a:spcPct val="144000"/>
              </a:lnSpc>
              <a:buNone/>
            </a:pPr>
            <a:r>
              <a:rPr lang="en-US" sz="950" dirty="0">
                <a:solidFill>
                  <a:srgbClr val="374151"/>
                </a:solidFill>
                <a:latin typeface="Merriweather Light" pitchFamily="34" charset="0"/>
                <a:ea typeface="Merriweather Light" pitchFamily="34" charset="-122"/>
                <a:cs typeface="Merriweather Light" pitchFamily="34" charset="-120"/>
              </a:rPr>
              <a:t>Un flujo robusto debe anticiparse a los imprevistos y asegurar que la información sea íntegra antes de realizar cualquier acción crítica.</a:t>
            </a:r>
            <a:endParaRPr lang="en-US" sz="950" dirty="0"/>
          </a:p>
        </p:txBody>
      </p:sp>
      <p:pic>
        <p:nvPicPr>
          <p:cNvPr id="2" name="Imagen 1" descr="Logotipo&#10;&#10;Descripción generada automáticamente">
            <a:extLst>
              <a:ext uri="{FF2B5EF4-FFF2-40B4-BE49-F238E27FC236}">
                <a16:creationId xmlns:a16="http://schemas.microsoft.com/office/drawing/2014/main" id="{50E20C6F-8395-828B-1D9F-AC2D17A30EE8}"/>
              </a:ext>
            </a:extLst>
          </p:cNvPr>
          <p:cNvPicPr>
            <a:picLocks noChangeAspect="1"/>
          </p:cNvPicPr>
          <p:nvPr/>
        </p:nvPicPr>
        <p:blipFill>
          <a:blip r:embed="rId4"/>
          <a:stretch>
            <a:fillRect/>
          </a:stretch>
        </p:blipFill>
        <p:spPr>
          <a:xfrm>
            <a:off x="8018585" y="181127"/>
            <a:ext cx="951576" cy="63644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4" name="Text 0"/>
          <p:cNvSpPr/>
          <p:nvPr/>
        </p:nvSpPr>
        <p:spPr>
          <a:xfrm>
            <a:off x="571500" y="428625"/>
            <a:ext cx="8572500" cy="417909"/>
          </a:xfrm>
          <a:prstGeom prst="rect">
            <a:avLst/>
          </a:prstGeom>
          <a:noFill/>
          <a:ln/>
        </p:spPr>
        <p:txBody>
          <a:bodyPr wrap="square" lIns="0" tIns="0" rIns="0" bIns="0" rtlCol="0" anchor="t">
            <a:spAutoFit/>
          </a:bodyPr>
          <a:lstStyle/>
          <a:p>
            <a:pPr marL="0" indent="0" algn="l">
              <a:buNone/>
            </a:pPr>
            <a:r>
              <a:rPr lang="en-US" sz="2450" b="1" dirty="0">
                <a:solidFill>
                  <a:srgbClr val="111827"/>
                </a:solidFill>
                <a:latin typeface="Montserrat ExtraBold" pitchFamily="34" charset="0"/>
                <a:ea typeface="Montserrat ExtraBold" pitchFamily="34" charset="-122"/>
                <a:cs typeface="Montserrat ExtraBold" pitchFamily="34" charset="-120"/>
              </a:rPr>
              <a:t>ANTES DE EMPEZAR: PREGUNTAS CLAVE</a:t>
            </a:r>
            <a:endParaRPr lang="en-US" sz="2450" dirty="0"/>
          </a:p>
        </p:txBody>
      </p:sp>
      <p:sp>
        <p:nvSpPr>
          <p:cNvPr id="5" name="Text 1"/>
          <p:cNvSpPr/>
          <p:nvPr/>
        </p:nvSpPr>
        <p:spPr>
          <a:xfrm>
            <a:off x="571500" y="1332309"/>
            <a:ext cx="571500" cy="457200"/>
          </a:xfrm>
          <a:prstGeom prst="rect">
            <a:avLst/>
          </a:prstGeom>
          <a:noFill/>
          <a:ln/>
        </p:spPr>
        <p:txBody>
          <a:bodyPr wrap="none" lIns="0" tIns="0" rIns="0" bIns="0" rtlCol="0" anchor="t">
            <a:spAutoFit/>
          </a:bodyPr>
          <a:lstStyle/>
          <a:p>
            <a:pPr marL="0" indent="0" algn="l">
              <a:lnSpc>
                <a:spcPct val="80000"/>
              </a:lnSpc>
              <a:buNone/>
            </a:pPr>
            <a:r>
              <a:rPr lang="en-US" sz="3300" b="1" dirty="0">
                <a:solidFill>
                  <a:srgbClr val="3B82F6"/>
                </a:solidFill>
                <a:latin typeface="Montserrat ExtraBold" pitchFamily="34" charset="0"/>
                <a:ea typeface="Montserrat ExtraBold" pitchFamily="34" charset="-122"/>
                <a:cs typeface="Montserrat ExtraBold" pitchFamily="34" charset="-120"/>
              </a:rPr>
              <a:t>01</a:t>
            </a:r>
            <a:endParaRPr lang="en-US" sz="3300" dirty="0"/>
          </a:p>
        </p:txBody>
      </p:sp>
      <p:sp>
        <p:nvSpPr>
          <p:cNvPr id="6" name="Text 2"/>
          <p:cNvSpPr/>
          <p:nvPr/>
        </p:nvSpPr>
        <p:spPr>
          <a:xfrm>
            <a:off x="1285875" y="1489472"/>
            <a:ext cx="3071813" cy="191095"/>
          </a:xfrm>
          <a:prstGeom prst="rect">
            <a:avLst/>
          </a:prstGeom>
          <a:noFill/>
          <a:ln/>
        </p:spPr>
        <p:txBody>
          <a:bodyPr wrap="square" lIns="0" tIns="0" rIns="0" bIns="0" rtlCol="0" anchor="t">
            <a:spAutoFit/>
          </a:bodyPr>
          <a:lstStyle/>
          <a:p>
            <a:pPr marL="0" indent="0" algn="l">
              <a:buNone/>
            </a:pPr>
            <a:r>
              <a:rPr lang="en-US" sz="1100" b="1" dirty="0">
                <a:solidFill>
                  <a:srgbClr val="111827"/>
                </a:solidFill>
                <a:latin typeface="Montserrat ExtraBold" pitchFamily="34" charset="0"/>
                <a:ea typeface="Montserrat ExtraBold" pitchFamily="34" charset="-122"/>
                <a:cs typeface="Montserrat ExtraBold" pitchFamily="34" charset="-120"/>
              </a:rPr>
              <a:t>¿QUÉ INICIA EL PROCESO?</a:t>
            </a:r>
            <a:endParaRPr lang="en-US" sz="1100" dirty="0"/>
          </a:p>
        </p:txBody>
      </p:sp>
      <p:sp>
        <p:nvSpPr>
          <p:cNvPr id="7" name="Text 3"/>
          <p:cNvSpPr/>
          <p:nvPr/>
        </p:nvSpPr>
        <p:spPr>
          <a:xfrm>
            <a:off x="1285875" y="1737717"/>
            <a:ext cx="3071813" cy="385763"/>
          </a:xfrm>
          <a:prstGeom prst="rect">
            <a:avLst/>
          </a:prstGeom>
          <a:noFill/>
          <a:ln/>
        </p:spPr>
        <p:txBody>
          <a:bodyPr wrap="square" lIns="0" tIns="0" rIns="0" bIns="0" rtlCol="0" anchor="t">
            <a:spAutoFit/>
          </a:bodyPr>
          <a:lstStyle/>
          <a:p>
            <a:pPr marL="0" indent="0" algn="l">
              <a:lnSpc>
                <a:spcPct val="120000"/>
              </a:lnSpc>
              <a:buNone/>
            </a:pPr>
            <a:r>
              <a:rPr lang="en-US" sz="950" dirty="0">
                <a:solidFill>
                  <a:srgbClr val="374151"/>
                </a:solidFill>
                <a:latin typeface="Merriweather Light" pitchFamily="34" charset="0"/>
                <a:ea typeface="Merriweather Light" pitchFamily="34" charset="-122"/>
                <a:cs typeface="Merriweather Light" pitchFamily="34" charset="-120"/>
              </a:rPr>
              <a:t>Definir si el trigger será manual, automático (evento) o programado (recurrencia).</a:t>
            </a:r>
            <a:endParaRPr lang="en-US" sz="950" dirty="0"/>
          </a:p>
        </p:txBody>
      </p:sp>
      <p:sp>
        <p:nvSpPr>
          <p:cNvPr id="8" name="Text 4"/>
          <p:cNvSpPr/>
          <p:nvPr/>
        </p:nvSpPr>
        <p:spPr>
          <a:xfrm>
            <a:off x="4786313" y="1332309"/>
            <a:ext cx="571500" cy="457200"/>
          </a:xfrm>
          <a:prstGeom prst="rect">
            <a:avLst/>
          </a:prstGeom>
          <a:noFill/>
          <a:ln/>
        </p:spPr>
        <p:txBody>
          <a:bodyPr wrap="none" lIns="0" tIns="0" rIns="0" bIns="0" rtlCol="0" anchor="t">
            <a:spAutoFit/>
          </a:bodyPr>
          <a:lstStyle/>
          <a:p>
            <a:pPr marL="0" indent="0" algn="l">
              <a:lnSpc>
                <a:spcPct val="80000"/>
              </a:lnSpc>
              <a:buNone/>
            </a:pPr>
            <a:r>
              <a:rPr lang="en-US" sz="3300" b="1" dirty="0">
                <a:solidFill>
                  <a:srgbClr val="3B82F6"/>
                </a:solidFill>
                <a:latin typeface="Montserrat ExtraBold" pitchFamily="34" charset="0"/>
                <a:ea typeface="Montserrat ExtraBold" pitchFamily="34" charset="-122"/>
                <a:cs typeface="Montserrat ExtraBold" pitchFamily="34" charset="-120"/>
              </a:rPr>
              <a:t>02</a:t>
            </a:r>
            <a:endParaRPr lang="en-US" sz="3300" dirty="0"/>
          </a:p>
        </p:txBody>
      </p:sp>
      <p:sp>
        <p:nvSpPr>
          <p:cNvPr id="9" name="Text 5"/>
          <p:cNvSpPr/>
          <p:nvPr/>
        </p:nvSpPr>
        <p:spPr>
          <a:xfrm>
            <a:off x="5500688" y="1489472"/>
            <a:ext cx="3071813" cy="191095"/>
          </a:xfrm>
          <a:prstGeom prst="rect">
            <a:avLst/>
          </a:prstGeom>
          <a:noFill/>
          <a:ln/>
        </p:spPr>
        <p:txBody>
          <a:bodyPr wrap="square" lIns="0" tIns="0" rIns="0" bIns="0" rtlCol="0" anchor="t">
            <a:spAutoFit/>
          </a:bodyPr>
          <a:lstStyle/>
          <a:p>
            <a:pPr marL="0" indent="0" algn="l">
              <a:buNone/>
            </a:pPr>
            <a:r>
              <a:rPr lang="en-US" sz="1100" b="1" dirty="0">
                <a:solidFill>
                  <a:srgbClr val="111827"/>
                </a:solidFill>
                <a:latin typeface="Montserrat ExtraBold" pitchFamily="34" charset="0"/>
                <a:ea typeface="Montserrat ExtraBold" pitchFamily="34" charset="-122"/>
                <a:cs typeface="Montserrat ExtraBold" pitchFamily="34" charset="-120"/>
              </a:rPr>
              <a:t>¿QUÉ INFORMACIÓN NECESITO?</a:t>
            </a:r>
            <a:endParaRPr lang="en-US" sz="1100" dirty="0"/>
          </a:p>
        </p:txBody>
      </p:sp>
      <p:sp>
        <p:nvSpPr>
          <p:cNvPr id="10" name="Text 6"/>
          <p:cNvSpPr/>
          <p:nvPr/>
        </p:nvSpPr>
        <p:spPr>
          <a:xfrm>
            <a:off x="5500688" y="1737717"/>
            <a:ext cx="3071813" cy="385763"/>
          </a:xfrm>
          <a:prstGeom prst="rect">
            <a:avLst/>
          </a:prstGeom>
          <a:noFill/>
          <a:ln/>
        </p:spPr>
        <p:txBody>
          <a:bodyPr wrap="square" lIns="0" tIns="0" rIns="0" bIns="0" rtlCol="0" anchor="t">
            <a:spAutoFit/>
          </a:bodyPr>
          <a:lstStyle/>
          <a:p>
            <a:pPr marL="0" indent="0" algn="l">
              <a:lnSpc>
                <a:spcPct val="120000"/>
              </a:lnSpc>
              <a:buNone/>
            </a:pPr>
            <a:r>
              <a:rPr lang="en-US" sz="950" dirty="0">
                <a:solidFill>
                  <a:srgbClr val="374151"/>
                </a:solidFill>
                <a:latin typeface="Merriweather Light" pitchFamily="34" charset="0"/>
                <a:ea typeface="Merriweather Light" pitchFamily="34" charset="-122"/>
                <a:cs typeface="Merriweather Light" pitchFamily="34" charset="-120"/>
              </a:rPr>
              <a:t>Identificar todos los datos de entrada requeridos y su origen (Excel, Correo, Forms).</a:t>
            </a:r>
            <a:endParaRPr lang="en-US" sz="950" dirty="0"/>
          </a:p>
        </p:txBody>
      </p:sp>
      <p:sp>
        <p:nvSpPr>
          <p:cNvPr id="11" name="Text 7"/>
          <p:cNvSpPr/>
          <p:nvPr/>
        </p:nvSpPr>
        <p:spPr>
          <a:xfrm>
            <a:off x="571500" y="2337792"/>
            <a:ext cx="571500" cy="457200"/>
          </a:xfrm>
          <a:prstGeom prst="rect">
            <a:avLst/>
          </a:prstGeom>
          <a:noFill/>
          <a:ln/>
        </p:spPr>
        <p:txBody>
          <a:bodyPr wrap="none" lIns="0" tIns="0" rIns="0" bIns="0" rtlCol="0" anchor="t">
            <a:spAutoFit/>
          </a:bodyPr>
          <a:lstStyle/>
          <a:p>
            <a:pPr marL="0" indent="0" algn="l">
              <a:lnSpc>
                <a:spcPct val="80000"/>
              </a:lnSpc>
              <a:buNone/>
            </a:pPr>
            <a:r>
              <a:rPr lang="en-US" sz="3300" b="1" dirty="0">
                <a:solidFill>
                  <a:srgbClr val="3B82F6"/>
                </a:solidFill>
                <a:latin typeface="Montserrat ExtraBold" pitchFamily="34" charset="0"/>
                <a:ea typeface="Montserrat ExtraBold" pitchFamily="34" charset="-122"/>
                <a:cs typeface="Montserrat ExtraBold" pitchFamily="34" charset="-120"/>
              </a:rPr>
              <a:t>03</a:t>
            </a:r>
            <a:endParaRPr lang="en-US" sz="3300" dirty="0"/>
          </a:p>
        </p:txBody>
      </p:sp>
      <p:sp>
        <p:nvSpPr>
          <p:cNvPr id="12" name="Text 8"/>
          <p:cNvSpPr/>
          <p:nvPr/>
        </p:nvSpPr>
        <p:spPr>
          <a:xfrm>
            <a:off x="1285875" y="2494955"/>
            <a:ext cx="3071813" cy="191095"/>
          </a:xfrm>
          <a:prstGeom prst="rect">
            <a:avLst/>
          </a:prstGeom>
          <a:noFill/>
          <a:ln/>
        </p:spPr>
        <p:txBody>
          <a:bodyPr wrap="square" lIns="0" tIns="0" rIns="0" bIns="0" rtlCol="0" anchor="t">
            <a:spAutoFit/>
          </a:bodyPr>
          <a:lstStyle/>
          <a:p>
            <a:pPr marL="0" indent="0" algn="l">
              <a:buNone/>
            </a:pPr>
            <a:r>
              <a:rPr lang="en-US" sz="1100" b="1" dirty="0">
                <a:solidFill>
                  <a:srgbClr val="111827"/>
                </a:solidFill>
                <a:latin typeface="Montserrat ExtraBold" pitchFamily="34" charset="0"/>
                <a:ea typeface="Montserrat ExtraBold" pitchFamily="34" charset="-122"/>
                <a:cs typeface="Montserrat ExtraBold" pitchFamily="34" charset="-120"/>
              </a:rPr>
              <a:t>¿DÓNDE GUARDARÉ LOS DATOS?</a:t>
            </a:r>
            <a:endParaRPr lang="en-US" sz="1100" dirty="0"/>
          </a:p>
        </p:txBody>
      </p:sp>
      <p:sp>
        <p:nvSpPr>
          <p:cNvPr id="13" name="Text 9"/>
          <p:cNvSpPr/>
          <p:nvPr/>
        </p:nvSpPr>
        <p:spPr>
          <a:xfrm>
            <a:off x="1285875" y="2743200"/>
            <a:ext cx="3071813" cy="385763"/>
          </a:xfrm>
          <a:prstGeom prst="rect">
            <a:avLst/>
          </a:prstGeom>
          <a:noFill/>
          <a:ln/>
        </p:spPr>
        <p:txBody>
          <a:bodyPr wrap="square" lIns="0" tIns="0" rIns="0" bIns="0" rtlCol="0" anchor="t">
            <a:spAutoFit/>
          </a:bodyPr>
          <a:lstStyle/>
          <a:p>
            <a:pPr marL="0" indent="0" algn="l">
              <a:lnSpc>
                <a:spcPct val="120000"/>
              </a:lnSpc>
              <a:buNone/>
            </a:pPr>
            <a:r>
              <a:rPr lang="en-US" sz="950" dirty="0">
                <a:solidFill>
                  <a:srgbClr val="374151"/>
                </a:solidFill>
                <a:latin typeface="Merriweather Light" pitchFamily="34" charset="0"/>
                <a:ea typeface="Merriweather Light" pitchFamily="34" charset="-122"/>
                <a:cs typeface="Merriweather Light" pitchFamily="34" charset="-120"/>
              </a:rPr>
              <a:t>Establecer el destino final de la información procesada (SharePoint, OneDrive, SQL).</a:t>
            </a:r>
            <a:endParaRPr lang="en-US" sz="950" dirty="0"/>
          </a:p>
        </p:txBody>
      </p:sp>
      <p:sp>
        <p:nvSpPr>
          <p:cNvPr id="14" name="Text 10"/>
          <p:cNvSpPr/>
          <p:nvPr/>
        </p:nvSpPr>
        <p:spPr>
          <a:xfrm>
            <a:off x="4786313" y="2337792"/>
            <a:ext cx="571500" cy="457200"/>
          </a:xfrm>
          <a:prstGeom prst="rect">
            <a:avLst/>
          </a:prstGeom>
          <a:noFill/>
          <a:ln/>
        </p:spPr>
        <p:txBody>
          <a:bodyPr wrap="none" lIns="0" tIns="0" rIns="0" bIns="0" rtlCol="0" anchor="t">
            <a:spAutoFit/>
          </a:bodyPr>
          <a:lstStyle/>
          <a:p>
            <a:pPr marL="0" indent="0" algn="l">
              <a:lnSpc>
                <a:spcPct val="80000"/>
              </a:lnSpc>
              <a:buNone/>
            </a:pPr>
            <a:r>
              <a:rPr lang="en-US" sz="3300" b="1" dirty="0">
                <a:solidFill>
                  <a:srgbClr val="3B82F6"/>
                </a:solidFill>
                <a:latin typeface="Montserrat ExtraBold" pitchFamily="34" charset="0"/>
                <a:ea typeface="Montserrat ExtraBold" pitchFamily="34" charset="-122"/>
                <a:cs typeface="Montserrat ExtraBold" pitchFamily="34" charset="-120"/>
              </a:rPr>
              <a:t>04</a:t>
            </a:r>
            <a:endParaRPr lang="en-US" sz="3300" dirty="0"/>
          </a:p>
        </p:txBody>
      </p:sp>
      <p:sp>
        <p:nvSpPr>
          <p:cNvPr id="15" name="Text 11"/>
          <p:cNvSpPr/>
          <p:nvPr/>
        </p:nvSpPr>
        <p:spPr>
          <a:xfrm>
            <a:off x="5500688" y="2494955"/>
            <a:ext cx="3071813" cy="191095"/>
          </a:xfrm>
          <a:prstGeom prst="rect">
            <a:avLst/>
          </a:prstGeom>
          <a:noFill/>
          <a:ln/>
        </p:spPr>
        <p:txBody>
          <a:bodyPr wrap="square" lIns="0" tIns="0" rIns="0" bIns="0" rtlCol="0" anchor="t">
            <a:spAutoFit/>
          </a:bodyPr>
          <a:lstStyle/>
          <a:p>
            <a:pPr marL="0" indent="0" algn="l">
              <a:buNone/>
            </a:pPr>
            <a:r>
              <a:rPr lang="en-US" sz="1100" b="1" dirty="0">
                <a:solidFill>
                  <a:srgbClr val="111827"/>
                </a:solidFill>
                <a:latin typeface="Montserrat ExtraBold" pitchFamily="34" charset="0"/>
                <a:ea typeface="Montserrat ExtraBold" pitchFamily="34" charset="-122"/>
                <a:cs typeface="Montserrat ExtraBold" pitchFamily="34" charset="-120"/>
              </a:rPr>
              <a:t>¿QUÉ VALIDACIONES EXISTEN?</a:t>
            </a:r>
            <a:endParaRPr lang="en-US" sz="1100" dirty="0"/>
          </a:p>
        </p:txBody>
      </p:sp>
      <p:sp>
        <p:nvSpPr>
          <p:cNvPr id="16" name="Text 12"/>
          <p:cNvSpPr/>
          <p:nvPr/>
        </p:nvSpPr>
        <p:spPr>
          <a:xfrm>
            <a:off x="5500688" y="2743200"/>
            <a:ext cx="3071813" cy="385763"/>
          </a:xfrm>
          <a:prstGeom prst="rect">
            <a:avLst/>
          </a:prstGeom>
          <a:noFill/>
          <a:ln/>
        </p:spPr>
        <p:txBody>
          <a:bodyPr wrap="square" lIns="0" tIns="0" rIns="0" bIns="0" rtlCol="0" anchor="t">
            <a:spAutoFit/>
          </a:bodyPr>
          <a:lstStyle/>
          <a:p>
            <a:pPr marL="0" indent="0" algn="l">
              <a:lnSpc>
                <a:spcPct val="120000"/>
              </a:lnSpc>
              <a:buNone/>
            </a:pPr>
            <a:r>
              <a:rPr lang="en-US" sz="950" dirty="0">
                <a:solidFill>
                  <a:srgbClr val="374151"/>
                </a:solidFill>
                <a:latin typeface="Merriweather Light" pitchFamily="34" charset="0"/>
                <a:ea typeface="Merriweather Light" pitchFamily="34" charset="-122"/>
                <a:cs typeface="Merriweather Light" pitchFamily="34" charset="-120"/>
              </a:rPr>
              <a:t>Mapear las reglas de negocio críticas que el flujo debe verificar antes de actuar.</a:t>
            </a:r>
            <a:endParaRPr lang="en-US" sz="950" dirty="0"/>
          </a:p>
        </p:txBody>
      </p:sp>
      <p:sp>
        <p:nvSpPr>
          <p:cNvPr id="17" name="Text 13"/>
          <p:cNvSpPr/>
          <p:nvPr/>
        </p:nvSpPr>
        <p:spPr>
          <a:xfrm>
            <a:off x="571500" y="3343275"/>
            <a:ext cx="571500" cy="457200"/>
          </a:xfrm>
          <a:prstGeom prst="rect">
            <a:avLst/>
          </a:prstGeom>
          <a:noFill/>
          <a:ln/>
        </p:spPr>
        <p:txBody>
          <a:bodyPr wrap="none" lIns="0" tIns="0" rIns="0" bIns="0" rtlCol="0" anchor="t">
            <a:spAutoFit/>
          </a:bodyPr>
          <a:lstStyle/>
          <a:p>
            <a:pPr marL="0" indent="0" algn="l">
              <a:lnSpc>
                <a:spcPct val="80000"/>
              </a:lnSpc>
              <a:buNone/>
            </a:pPr>
            <a:r>
              <a:rPr lang="en-US" sz="3300" b="1" dirty="0">
                <a:solidFill>
                  <a:srgbClr val="3B82F6"/>
                </a:solidFill>
                <a:latin typeface="Montserrat ExtraBold" pitchFamily="34" charset="0"/>
                <a:ea typeface="Montserrat ExtraBold" pitchFamily="34" charset="-122"/>
                <a:cs typeface="Montserrat ExtraBold" pitchFamily="34" charset="-120"/>
              </a:rPr>
              <a:t>05</a:t>
            </a:r>
            <a:endParaRPr lang="en-US" sz="3300" dirty="0"/>
          </a:p>
        </p:txBody>
      </p:sp>
      <p:sp>
        <p:nvSpPr>
          <p:cNvPr id="18" name="Text 14"/>
          <p:cNvSpPr/>
          <p:nvPr/>
        </p:nvSpPr>
        <p:spPr>
          <a:xfrm>
            <a:off x="1285875" y="3500438"/>
            <a:ext cx="3071813" cy="191095"/>
          </a:xfrm>
          <a:prstGeom prst="rect">
            <a:avLst/>
          </a:prstGeom>
          <a:noFill/>
          <a:ln/>
        </p:spPr>
        <p:txBody>
          <a:bodyPr wrap="square" lIns="0" tIns="0" rIns="0" bIns="0" rtlCol="0" anchor="t">
            <a:spAutoFit/>
          </a:bodyPr>
          <a:lstStyle/>
          <a:p>
            <a:pPr marL="0" indent="0" algn="l">
              <a:buNone/>
            </a:pPr>
            <a:r>
              <a:rPr lang="en-US" sz="1100" b="1" dirty="0">
                <a:solidFill>
                  <a:srgbClr val="111827"/>
                </a:solidFill>
                <a:latin typeface="Montserrat ExtraBold" pitchFamily="34" charset="0"/>
                <a:ea typeface="Montserrat ExtraBold" pitchFamily="34" charset="-122"/>
                <a:cs typeface="Montserrat ExtraBold" pitchFamily="34" charset="-120"/>
              </a:rPr>
              <a:t>¿QUIÉN DEBE SER NOTIFICADO?</a:t>
            </a:r>
            <a:endParaRPr lang="en-US" sz="1100" dirty="0"/>
          </a:p>
        </p:txBody>
      </p:sp>
      <p:sp>
        <p:nvSpPr>
          <p:cNvPr id="19" name="Text 15"/>
          <p:cNvSpPr/>
          <p:nvPr/>
        </p:nvSpPr>
        <p:spPr>
          <a:xfrm>
            <a:off x="1285875" y="3748683"/>
            <a:ext cx="3071813" cy="385763"/>
          </a:xfrm>
          <a:prstGeom prst="rect">
            <a:avLst/>
          </a:prstGeom>
          <a:noFill/>
          <a:ln/>
        </p:spPr>
        <p:txBody>
          <a:bodyPr wrap="square" lIns="0" tIns="0" rIns="0" bIns="0" rtlCol="0" anchor="t">
            <a:spAutoFit/>
          </a:bodyPr>
          <a:lstStyle/>
          <a:p>
            <a:pPr marL="0" indent="0" algn="l">
              <a:lnSpc>
                <a:spcPct val="120000"/>
              </a:lnSpc>
              <a:buNone/>
            </a:pPr>
            <a:r>
              <a:rPr lang="en-US" sz="950" dirty="0">
                <a:solidFill>
                  <a:srgbClr val="374151"/>
                </a:solidFill>
                <a:latin typeface="Merriweather Light" pitchFamily="34" charset="0"/>
                <a:ea typeface="Merriweather Light" pitchFamily="34" charset="-122"/>
                <a:cs typeface="Merriweather Light" pitchFamily="34" charset="-120"/>
              </a:rPr>
              <a:t>Determinar los interesados que recibirán confirmaciones o alertas en caso de error.</a:t>
            </a:r>
            <a:endParaRPr lang="en-US" sz="950" dirty="0"/>
          </a:p>
        </p:txBody>
      </p:sp>
      <p:sp>
        <p:nvSpPr>
          <p:cNvPr id="20" name="Text 16"/>
          <p:cNvSpPr/>
          <p:nvPr/>
        </p:nvSpPr>
        <p:spPr>
          <a:xfrm>
            <a:off x="0" y="4134445"/>
            <a:ext cx="9144000" cy="466130"/>
          </a:xfrm>
          <a:prstGeom prst="rect">
            <a:avLst/>
          </a:prstGeom>
          <a:noFill/>
          <a:ln/>
        </p:spPr>
        <p:txBody>
          <a:bodyPr wrap="square" lIns="680339" tIns="340233" rIns="0" bIns="0" rtlCol="0" anchor="t">
            <a:spAutoFit/>
          </a:bodyPr>
          <a:lstStyle/>
          <a:p>
            <a:pPr marL="0" indent="0" algn="l">
              <a:buNone/>
            </a:pPr>
            <a:r>
              <a:rPr lang="en-US" sz="1050" i="1" dirty="0">
                <a:solidFill>
                  <a:srgbClr val="111827"/>
                </a:solidFill>
                <a:latin typeface="Merriweather" pitchFamily="34" charset="0"/>
                <a:ea typeface="Merriweather" pitchFamily="34" charset="-122"/>
                <a:cs typeface="Merriweather" pitchFamily="34" charset="-120"/>
              </a:rPr>
              <a:t>"Antes de abrir Power Automate, primero debemos comprender el proceso de negocio."</a:t>
            </a:r>
            <a:endParaRPr lang="en-US" sz="1050" dirty="0"/>
          </a:p>
        </p:txBody>
      </p:sp>
      <p:pic>
        <p:nvPicPr>
          <p:cNvPr id="2" name="Imagen 1" descr="Logotipo&#10;&#10;Descripción generada automáticamente">
            <a:extLst>
              <a:ext uri="{FF2B5EF4-FFF2-40B4-BE49-F238E27FC236}">
                <a16:creationId xmlns:a16="http://schemas.microsoft.com/office/drawing/2014/main" id="{42681982-E307-14D0-645A-2B03F3290AD8}"/>
              </a:ext>
            </a:extLst>
          </p:cNvPr>
          <p:cNvPicPr>
            <a:picLocks noChangeAspect="1"/>
          </p:cNvPicPr>
          <p:nvPr/>
        </p:nvPicPr>
        <p:blipFill>
          <a:blip r:embed="rId4"/>
          <a:stretch>
            <a:fillRect/>
          </a:stretch>
        </p:blipFill>
        <p:spPr>
          <a:xfrm>
            <a:off x="8018585" y="181127"/>
            <a:ext cx="951576" cy="63644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4" name="Text 0"/>
          <p:cNvSpPr/>
          <p:nvPr/>
        </p:nvSpPr>
        <p:spPr>
          <a:xfrm>
            <a:off x="571500" y="428625"/>
            <a:ext cx="8572500" cy="417909"/>
          </a:xfrm>
          <a:prstGeom prst="rect">
            <a:avLst/>
          </a:prstGeom>
          <a:noFill/>
          <a:ln/>
        </p:spPr>
        <p:txBody>
          <a:bodyPr wrap="square" lIns="0" tIns="0" rIns="0" bIns="0" rtlCol="0" anchor="t">
            <a:spAutoFit/>
          </a:bodyPr>
          <a:lstStyle/>
          <a:p>
            <a:pPr marL="0" indent="0" algn="l">
              <a:buNone/>
            </a:pPr>
            <a:r>
              <a:rPr lang="en-US" sz="2450" b="1" dirty="0">
                <a:solidFill>
                  <a:srgbClr val="111827"/>
                </a:solidFill>
                <a:latin typeface="Montserrat ExtraBold" pitchFamily="34" charset="0"/>
                <a:ea typeface="Montserrat ExtraBold" pitchFamily="34" charset="-122"/>
                <a:cs typeface="Montserrat ExtraBold" pitchFamily="34" charset="-120"/>
              </a:rPr>
              <a:t>METODOLOGÍA: EL CICLO DE VIDA</a:t>
            </a:r>
            <a:endParaRPr lang="en-US" sz="2450" dirty="0"/>
          </a:p>
        </p:txBody>
      </p:sp>
      <p:sp>
        <p:nvSpPr>
          <p:cNvPr id="5" name="Text 1"/>
          <p:cNvSpPr/>
          <p:nvPr/>
        </p:nvSpPr>
        <p:spPr>
          <a:xfrm>
            <a:off x="978694" y="1475184"/>
            <a:ext cx="557213" cy="514350"/>
          </a:xfrm>
          <a:prstGeom prst="rect">
            <a:avLst/>
          </a:prstGeom>
          <a:noFill/>
          <a:ln/>
        </p:spPr>
        <p:txBody>
          <a:bodyPr wrap="none" lIns="0" tIns="0" rIns="0" bIns="0" rtlCol="0" anchor="t">
            <a:spAutoFit/>
          </a:bodyPr>
          <a:lstStyle/>
          <a:p>
            <a:pPr marL="0" indent="0" algn="ctr">
              <a:lnSpc>
                <a:spcPct val="80000"/>
              </a:lnSpc>
              <a:buNone/>
            </a:pPr>
            <a:r>
              <a:rPr lang="en-US" sz="3750" b="1" dirty="0">
                <a:solidFill>
                  <a:srgbClr val="F59E0B"/>
                </a:solidFill>
                <a:latin typeface="Montserrat ExtraBold" pitchFamily="34" charset="0"/>
                <a:ea typeface="Montserrat ExtraBold" pitchFamily="34" charset="-122"/>
                <a:cs typeface="Montserrat ExtraBold" pitchFamily="34" charset="-120"/>
              </a:rPr>
              <a:t>01</a:t>
            </a:r>
            <a:endParaRPr lang="en-US" sz="3750" dirty="0"/>
          </a:p>
        </p:txBody>
      </p:sp>
      <p:sp>
        <p:nvSpPr>
          <p:cNvPr id="6" name="Text 2"/>
          <p:cNvSpPr/>
          <p:nvPr/>
        </p:nvSpPr>
        <p:spPr>
          <a:xfrm>
            <a:off x="653653" y="2132409"/>
            <a:ext cx="1207294" cy="428625"/>
          </a:xfrm>
          <a:prstGeom prst="rect">
            <a:avLst/>
          </a:prstGeom>
          <a:noFill/>
          <a:ln/>
        </p:spPr>
        <p:txBody>
          <a:bodyPr wrap="none" lIns="0" tIns="0" rIns="0" bIns="0" rtlCol="0" anchor="ctr">
            <a:spAutoFit/>
          </a:bodyPr>
          <a:lstStyle/>
          <a:p>
            <a:pPr marL="0" indent="0" algn="ctr">
              <a:buNone/>
            </a:pPr>
            <a:r>
              <a:rPr lang="en-US" sz="1100" b="1" dirty="0">
                <a:solidFill>
                  <a:srgbClr val="111827"/>
                </a:solidFill>
                <a:latin typeface="Montserrat ExtraBold" pitchFamily="34" charset="0"/>
                <a:ea typeface="Montserrat ExtraBold" pitchFamily="34" charset="-122"/>
                <a:cs typeface="Montserrat ExtraBold" pitchFamily="34" charset="-120"/>
              </a:rPr>
              <a:t>COMPRENDER</a:t>
            </a:r>
            <a:endParaRPr lang="en-US" sz="1100" dirty="0"/>
          </a:p>
        </p:txBody>
      </p:sp>
      <p:sp>
        <p:nvSpPr>
          <p:cNvPr id="7" name="Text 3"/>
          <p:cNvSpPr/>
          <p:nvPr/>
        </p:nvSpPr>
        <p:spPr>
          <a:xfrm>
            <a:off x="571500" y="2668191"/>
            <a:ext cx="1371600" cy="480027"/>
          </a:xfrm>
          <a:prstGeom prst="rect">
            <a:avLst/>
          </a:prstGeom>
          <a:noFill/>
          <a:ln/>
        </p:spPr>
        <p:txBody>
          <a:bodyPr wrap="square" lIns="0" tIns="0" rIns="0" bIns="0" rtlCol="0" anchor="t">
            <a:spAutoFit/>
          </a:bodyPr>
          <a:lstStyle/>
          <a:p>
            <a:pPr marL="0" indent="0" algn="ctr">
              <a:lnSpc>
                <a:spcPct val="112000"/>
              </a:lnSpc>
              <a:buNone/>
            </a:pPr>
            <a:r>
              <a:rPr lang="en-US" sz="850" dirty="0">
                <a:solidFill>
                  <a:srgbClr val="374151"/>
                </a:solidFill>
                <a:latin typeface="Merriweather Light" pitchFamily="34" charset="0"/>
                <a:ea typeface="Merriweather Light" pitchFamily="34" charset="-122"/>
                <a:cs typeface="Merriweather Light" pitchFamily="34" charset="-120"/>
              </a:rPr>
              <a:t>Analizar el proceso de negocio a fondo antes de actuar.</a:t>
            </a:r>
            <a:endParaRPr lang="en-US" sz="850" dirty="0"/>
          </a:p>
        </p:txBody>
      </p:sp>
      <p:sp>
        <p:nvSpPr>
          <p:cNvPr id="8" name="Text 4"/>
          <p:cNvSpPr/>
          <p:nvPr/>
        </p:nvSpPr>
        <p:spPr>
          <a:xfrm>
            <a:off x="1943100" y="1475184"/>
            <a:ext cx="285750" cy="644723"/>
          </a:xfrm>
          <a:prstGeom prst="rect">
            <a:avLst/>
          </a:prstGeom>
          <a:noFill/>
          <a:ln/>
        </p:spPr>
        <p:txBody>
          <a:bodyPr wrap="none" lIns="0" tIns="340233" rIns="0" bIns="0" rtlCol="0" anchor="t">
            <a:spAutoFit/>
          </a:bodyPr>
          <a:lstStyle/>
          <a:p>
            <a:pPr marL="0" indent="0" algn="l">
              <a:buNone/>
            </a:pPr>
            <a:r>
              <a:rPr lang="en-US" sz="2000" b="1" dirty="0">
                <a:solidFill>
                  <a:srgbClr val="3B82F6"/>
                </a:solidFill>
                <a:latin typeface="Merriweather Light" pitchFamily="34" charset="0"/>
                <a:ea typeface="Merriweather Light" pitchFamily="34" charset="-122"/>
                <a:cs typeface="Merriweather Light" pitchFamily="34" charset="-120"/>
              </a:rPr>
              <a:t>→</a:t>
            </a:r>
            <a:endParaRPr lang="en-US" sz="2000" dirty="0"/>
          </a:p>
        </p:txBody>
      </p:sp>
      <p:sp>
        <p:nvSpPr>
          <p:cNvPr id="9" name="Text 5"/>
          <p:cNvSpPr/>
          <p:nvPr/>
        </p:nvSpPr>
        <p:spPr>
          <a:xfrm>
            <a:off x="2586038" y="1475184"/>
            <a:ext cx="657225" cy="514350"/>
          </a:xfrm>
          <a:prstGeom prst="rect">
            <a:avLst/>
          </a:prstGeom>
          <a:noFill/>
          <a:ln/>
        </p:spPr>
        <p:txBody>
          <a:bodyPr wrap="none" lIns="0" tIns="0" rIns="0" bIns="0" rtlCol="0" anchor="t">
            <a:spAutoFit/>
          </a:bodyPr>
          <a:lstStyle/>
          <a:p>
            <a:pPr marL="0" indent="0" algn="ctr">
              <a:lnSpc>
                <a:spcPct val="80000"/>
              </a:lnSpc>
              <a:buNone/>
            </a:pPr>
            <a:r>
              <a:rPr lang="en-US" sz="3750" b="1" dirty="0">
                <a:solidFill>
                  <a:srgbClr val="F59E0B"/>
                </a:solidFill>
                <a:latin typeface="Montserrat ExtraBold" pitchFamily="34" charset="0"/>
                <a:ea typeface="Montserrat ExtraBold" pitchFamily="34" charset="-122"/>
                <a:cs typeface="Montserrat ExtraBold" pitchFamily="34" charset="-120"/>
              </a:rPr>
              <a:t>02</a:t>
            </a:r>
            <a:endParaRPr lang="en-US" sz="3750" dirty="0"/>
          </a:p>
        </p:txBody>
      </p:sp>
      <p:sp>
        <p:nvSpPr>
          <p:cNvPr id="10" name="Text 6"/>
          <p:cNvSpPr/>
          <p:nvPr/>
        </p:nvSpPr>
        <p:spPr>
          <a:xfrm>
            <a:off x="2536031" y="2132409"/>
            <a:ext cx="757238" cy="428625"/>
          </a:xfrm>
          <a:prstGeom prst="rect">
            <a:avLst/>
          </a:prstGeom>
          <a:noFill/>
          <a:ln/>
        </p:spPr>
        <p:txBody>
          <a:bodyPr wrap="none" lIns="0" tIns="0" rIns="0" bIns="0" rtlCol="0" anchor="ctr">
            <a:spAutoFit/>
          </a:bodyPr>
          <a:lstStyle/>
          <a:p>
            <a:pPr marL="0" indent="0" algn="ctr">
              <a:buNone/>
            </a:pPr>
            <a:r>
              <a:rPr lang="en-US" sz="1100" b="1" dirty="0">
                <a:solidFill>
                  <a:srgbClr val="111827"/>
                </a:solidFill>
                <a:latin typeface="Montserrat ExtraBold" pitchFamily="34" charset="0"/>
                <a:ea typeface="Montserrat ExtraBold" pitchFamily="34" charset="-122"/>
                <a:cs typeface="Montserrat ExtraBold" pitchFamily="34" charset="-120"/>
              </a:rPr>
              <a:t>DISEÑAR</a:t>
            </a:r>
            <a:endParaRPr lang="en-US" sz="1100" dirty="0"/>
          </a:p>
        </p:txBody>
      </p:sp>
      <p:sp>
        <p:nvSpPr>
          <p:cNvPr id="11" name="Text 7"/>
          <p:cNvSpPr/>
          <p:nvPr/>
        </p:nvSpPr>
        <p:spPr>
          <a:xfrm>
            <a:off x="2228850" y="2668191"/>
            <a:ext cx="1371600" cy="480027"/>
          </a:xfrm>
          <a:prstGeom prst="rect">
            <a:avLst/>
          </a:prstGeom>
          <a:noFill/>
          <a:ln/>
        </p:spPr>
        <p:txBody>
          <a:bodyPr wrap="square" lIns="0" tIns="0" rIns="0" bIns="0" rtlCol="0" anchor="t">
            <a:spAutoFit/>
          </a:bodyPr>
          <a:lstStyle/>
          <a:p>
            <a:pPr marL="0" indent="0" algn="ctr">
              <a:lnSpc>
                <a:spcPct val="112000"/>
              </a:lnSpc>
              <a:buNone/>
            </a:pPr>
            <a:r>
              <a:rPr lang="en-US" sz="850" dirty="0">
                <a:solidFill>
                  <a:srgbClr val="374151"/>
                </a:solidFill>
                <a:latin typeface="Merriweather Light" pitchFamily="34" charset="0"/>
                <a:ea typeface="Merriweather Light" pitchFamily="34" charset="-122"/>
                <a:cs typeface="Merriweather Light" pitchFamily="34" charset="-120"/>
              </a:rPr>
              <a:t>Dibujar la lógica y el flujo de datos en papel o pizarra.</a:t>
            </a:r>
            <a:endParaRPr lang="en-US" sz="850" dirty="0"/>
          </a:p>
        </p:txBody>
      </p:sp>
      <p:sp>
        <p:nvSpPr>
          <p:cNvPr id="12" name="Text 8"/>
          <p:cNvSpPr/>
          <p:nvPr/>
        </p:nvSpPr>
        <p:spPr>
          <a:xfrm>
            <a:off x="3600450" y="1475184"/>
            <a:ext cx="285750" cy="644723"/>
          </a:xfrm>
          <a:prstGeom prst="rect">
            <a:avLst/>
          </a:prstGeom>
          <a:noFill/>
          <a:ln/>
        </p:spPr>
        <p:txBody>
          <a:bodyPr wrap="none" lIns="0" tIns="340233" rIns="0" bIns="0" rtlCol="0" anchor="t">
            <a:spAutoFit/>
          </a:bodyPr>
          <a:lstStyle/>
          <a:p>
            <a:pPr marL="0" indent="0" algn="l">
              <a:buNone/>
            </a:pPr>
            <a:r>
              <a:rPr lang="en-US" sz="2000" b="1" dirty="0">
                <a:solidFill>
                  <a:srgbClr val="3B82F6"/>
                </a:solidFill>
                <a:latin typeface="Merriweather Light" pitchFamily="34" charset="0"/>
                <a:ea typeface="Merriweather Light" pitchFamily="34" charset="-122"/>
                <a:cs typeface="Merriweather Light" pitchFamily="34" charset="-120"/>
              </a:rPr>
              <a:t>→</a:t>
            </a:r>
            <a:endParaRPr lang="en-US" sz="2000" dirty="0"/>
          </a:p>
        </p:txBody>
      </p:sp>
      <p:sp>
        <p:nvSpPr>
          <p:cNvPr id="13" name="Text 9"/>
          <p:cNvSpPr/>
          <p:nvPr/>
        </p:nvSpPr>
        <p:spPr>
          <a:xfrm>
            <a:off x="4243388" y="1475184"/>
            <a:ext cx="657225" cy="514350"/>
          </a:xfrm>
          <a:prstGeom prst="rect">
            <a:avLst/>
          </a:prstGeom>
          <a:noFill/>
          <a:ln/>
        </p:spPr>
        <p:txBody>
          <a:bodyPr wrap="none" lIns="0" tIns="0" rIns="0" bIns="0" rtlCol="0" anchor="t">
            <a:spAutoFit/>
          </a:bodyPr>
          <a:lstStyle/>
          <a:p>
            <a:pPr marL="0" indent="0" algn="ctr">
              <a:lnSpc>
                <a:spcPct val="80000"/>
              </a:lnSpc>
              <a:buNone/>
            </a:pPr>
            <a:r>
              <a:rPr lang="en-US" sz="3750" b="1" dirty="0">
                <a:solidFill>
                  <a:srgbClr val="F59E0B"/>
                </a:solidFill>
                <a:latin typeface="Montserrat ExtraBold" pitchFamily="34" charset="0"/>
                <a:ea typeface="Montserrat ExtraBold" pitchFamily="34" charset="-122"/>
                <a:cs typeface="Montserrat ExtraBold" pitchFamily="34" charset="-120"/>
              </a:rPr>
              <a:t>03</a:t>
            </a:r>
            <a:endParaRPr lang="en-US" sz="3750" dirty="0"/>
          </a:p>
        </p:txBody>
      </p:sp>
      <p:sp>
        <p:nvSpPr>
          <p:cNvPr id="14" name="Text 10"/>
          <p:cNvSpPr/>
          <p:nvPr/>
        </p:nvSpPr>
        <p:spPr>
          <a:xfrm>
            <a:off x="4082653" y="2132409"/>
            <a:ext cx="978694" cy="428625"/>
          </a:xfrm>
          <a:prstGeom prst="rect">
            <a:avLst/>
          </a:prstGeom>
          <a:noFill/>
          <a:ln/>
        </p:spPr>
        <p:txBody>
          <a:bodyPr wrap="none" lIns="0" tIns="0" rIns="0" bIns="0" rtlCol="0" anchor="ctr">
            <a:spAutoFit/>
          </a:bodyPr>
          <a:lstStyle/>
          <a:p>
            <a:pPr marL="0" indent="0" algn="ctr">
              <a:buNone/>
            </a:pPr>
            <a:r>
              <a:rPr lang="en-US" sz="1100" b="1" dirty="0">
                <a:solidFill>
                  <a:srgbClr val="111827"/>
                </a:solidFill>
                <a:latin typeface="Montserrat ExtraBold" pitchFamily="34" charset="0"/>
                <a:ea typeface="Montserrat ExtraBold" pitchFamily="34" charset="-122"/>
                <a:cs typeface="Montserrat ExtraBold" pitchFamily="34" charset="-120"/>
              </a:rPr>
              <a:t>CONSTRUIR</a:t>
            </a:r>
            <a:endParaRPr lang="en-US" sz="1100" dirty="0"/>
          </a:p>
        </p:txBody>
      </p:sp>
      <p:sp>
        <p:nvSpPr>
          <p:cNvPr id="15" name="Text 11"/>
          <p:cNvSpPr/>
          <p:nvPr/>
        </p:nvSpPr>
        <p:spPr>
          <a:xfrm>
            <a:off x="3886200" y="2668191"/>
            <a:ext cx="1371600" cy="320018"/>
          </a:xfrm>
          <a:prstGeom prst="rect">
            <a:avLst/>
          </a:prstGeom>
          <a:noFill/>
          <a:ln/>
        </p:spPr>
        <p:txBody>
          <a:bodyPr wrap="square" lIns="0" tIns="0" rIns="0" bIns="0" rtlCol="0" anchor="t">
            <a:spAutoFit/>
          </a:bodyPr>
          <a:lstStyle/>
          <a:p>
            <a:pPr marL="0" indent="0" algn="ctr">
              <a:lnSpc>
                <a:spcPct val="112000"/>
              </a:lnSpc>
              <a:buNone/>
            </a:pPr>
            <a:r>
              <a:rPr lang="en-US" sz="850" dirty="0">
                <a:solidFill>
                  <a:srgbClr val="374151"/>
                </a:solidFill>
                <a:latin typeface="Merriweather Light" pitchFamily="34" charset="0"/>
                <a:ea typeface="Merriweather Light" pitchFamily="34" charset="-122"/>
                <a:cs typeface="Merriweather Light" pitchFamily="34" charset="-120"/>
              </a:rPr>
              <a:t>Implementar en Power Automate paso a paso.</a:t>
            </a:r>
            <a:endParaRPr lang="en-US" sz="850" dirty="0"/>
          </a:p>
        </p:txBody>
      </p:sp>
      <p:sp>
        <p:nvSpPr>
          <p:cNvPr id="16" name="Text 12"/>
          <p:cNvSpPr/>
          <p:nvPr/>
        </p:nvSpPr>
        <p:spPr>
          <a:xfrm>
            <a:off x="5257800" y="1475184"/>
            <a:ext cx="285750" cy="644723"/>
          </a:xfrm>
          <a:prstGeom prst="rect">
            <a:avLst/>
          </a:prstGeom>
          <a:noFill/>
          <a:ln/>
        </p:spPr>
        <p:txBody>
          <a:bodyPr wrap="none" lIns="0" tIns="340233" rIns="0" bIns="0" rtlCol="0" anchor="t">
            <a:spAutoFit/>
          </a:bodyPr>
          <a:lstStyle/>
          <a:p>
            <a:pPr marL="0" indent="0" algn="l">
              <a:buNone/>
            </a:pPr>
            <a:r>
              <a:rPr lang="en-US" sz="2000" b="1" dirty="0">
                <a:solidFill>
                  <a:srgbClr val="3B82F6"/>
                </a:solidFill>
                <a:latin typeface="Merriweather Light" pitchFamily="34" charset="0"/>
                <a:ea typeface="Merriweather Light" pitchFamily="34" charset="-122"/>
                <a:cs typeface="Merriweather Light" pitchFamily="34" charset="-120"/>
              </a:rPr>
              <a:t>→</a:t>
            </a:r>
            <a:endParaRPr lang="en-US" sz="2000" dirty="0"/>
          </a:p>
        </p:txBody>
      </p:sp>
      <p:sp>
        <p:nvSpPr>
          <p:cNvPr id="17" name="Text 13"/>
          <p:cNvSpPr/>
          <p:nvPr/>
        </p:nvSpPr>
        <p:spPr>
          <a:xfrm>
            <a:off x="5873055" y="1475184"/>
            <a:ext cx="712589" cy="514350"/>
          </a:xfrm>
          <a:prstGeom prst="rect">
            <a:avLst/>
          </a:prstGeom>
          <a:noFill/>
          <a:ln/>
        </p:spPr>
        <p:txBody>
          <a:bodyPr wrap="none" lIns="0" tIns="0" rIns="0" bIns="0" rtlCol="0" anchor="t">
            <a:spAutoFit/>
          </a:bodyPr>
          <a:lstStyle/>
          <a:p>
            <a:pPr marL="0" indent="0" algn="ctr">
              <a:lnSpc>
                <a:spcPct val="80000"/>
              </a:lnSpc>
              <a:buNone/>
            </a:pPr>
            <a:r>
              <a:rPr lang="en-US" sz="3750" b="1" dirty="0">
                <a:solidFill>
                  <a:srgbClr val="F59E0B"/>
                </a:solidFill>
                <a:latin typeface="Montserrat ExtraBold" pitchFamily="34" charset="0"/>
                <a:ea typeface="Montserrat ExtraBold" pitchFamily="34" charset="-122"/>
                <a:cs typeface="Montserrat ExtraBold" pitchFamily="34" charset="-120"/>
              </a:rPr>
              <a:t>04</a:t>
            </a:r>
            <a:endParaRPr lang="en-US" sz="3750" dirty="0"/>
          </a:p>
        </p:txBody>
      </p:sp>
      <p:sp>
        <p:nvSpPr>
          <p:cNvPr id="18" name="Text 14"/>
          <p:cNvSpPr/>
          <p:nvPr/>
        </p:nvSpPr>
        <p:spPr>
          <a:xfrm>
            <a:off x="5867698" y="2132409"/>
            <a:ext cx="723305" cy="428625"/>
          </a:xfrm>
          <a:prstGeom prst="rect">
            <a:avLst/>
          </a:prstGeom>
          <a:noFill/>
          <a:ln/>
        </p:spPr>
        <p:txBody>
          <a:bodyPr wrap="none" lIns="0" tIns="0" rIns="0" bIns="0" rtlCol="0" anchor="ctr">
            <a:spAutoFit/>
          </a:bodyPr>
          <a:lstStyle/>
          <a:p>
            <a:pPr marL="0" indent="0" algn="ctr">
              <a:buNone/>
            </a:pPr>
            <a:r>
              <a:rPr lang="en-US" sz="1100" b="1" dirty="0">
                <a:solidFill>
                  <a:srgbClr val="111827"/>
                </a:solidFill>
                <a:latin typeface="Montserrat ExtraBold" pitchFamily="34" charset="0"/>
                <a:ea typeface="Montserrat ExtraBold" pitchFamily="34" charset="-122"/>
                <a:cs typeface="Montserrat ExtraBold" pitchFamily="34" charset="-120"/>
              </a:rPr>
              <a:t>PROBAR</a:t>
            </a:r>
            <a:endParaRPr lang="en-US" sz="1100" dirty="0"/>
          </a:p>
        </p:txBody>
      </p:sp>
      <p:sp>
        <p:nvSpPr>
          <p:cNvPr id="19" name="Text 15"/>
          <p:cNvSpPr/>
          <p:nvPr/>
        </p:nvSpPr>
        <p:spPr>
          <a:xfrm>
            <a:off x="5543550" y="2668191"/>
            <a:ext cx="1371600" cy="480027"/>
          </a:xfrm>
          <a:prstGeom prst="rect">
            <a:avLst/>
          </a:prstGeom>
          <a:noFill/>
          <a:ln/>
        </p:spPr>
        <p:txBody>
          <a:bodyPr wrap="square" lIns="0" tIns="0" rIns="0" bIns="0" rtlCol="0" anchor="t">
            <a:spAutoFit/>
          </a:bodyPr>
          <a:lstStyle/>
          <a:p>
            <a:pPr marL="0" indent="0" algn="ctr">
              <a:lnSpc>
                <a:spcPct val="112000"/>
              </a:lnSpc>
              <a:buNone/>
            </a:pPr>
            <a:r>
              <a:rPr lang="en-US" sz="850" dirty="0">
                <a:solidFill>
                  <a:srgbClr val="374151"/>
                </a:solidFill>
                <a:latin typeface="Merriweather Light" pitchFamily="34" charset="0"/>
                <a:ea typeface="Merriweather Light" pitchFamily="34" charset="-122"/>
                <a:cs typeface="Merriweather Light" pitchFamily="34" charset="-120"/>
              </a:rPr>
              <a:t>Validar el flujo en entornos controlados y reales.</a:t>
            </a:r>
            <a:endParaRPr lang="en-US" sz="850" dirty="0"/>
          </a:p>
        </p:txBody>
      </p:sp>
      <p:sp>
        <p:nvSpPr>
          <p:cNvPr id="20" name="Text 16"/>
          <p:cNvSpPr/>
          <p:nvPr/>
        </p:nvSpPr>
        <p:spPr>
          <a:xfrm>
            <a:off x="6915150" y="1475184"/>
            <a:ext cx="285750" cy="644723"/>
          </a:xfrm>
          <a:prstGeom prst="rect">
            <a:avLst/>
          </a:prstGeom>
          <a:noFill/>
          <a:ln/>
        </p:spPr>
        <p:txBody>
          <a:bodyPr wrap="none" lIns="0" tIns="340233" rIns="0" bIns="0" rtlCol="0" anchor="t">
            <a:spAutoFit/>
          </a:bodyPr>
          <a:lstStyle/>
          <a:p>
            <a:pPr marL="0" indent="0" algn="l">
              <a:buNone/>
            </a:pPr>
            <a:r>
              <a:rPr lang="en-US" sz="2000" b="1" dirty="0">
                <a:solidFill>
                  <a:srgbClr val="3B82F6"/>
                </a:solidFill>
                <a:latin typeface="Merriweather Light" pitchFamily="34" charset="0"/>
                <a:ea typeface="Merriweather Light" pitchFamily="34" charset="-122"/>
                <a:cs typeface="Merriweather Light" pitchFamily="34" charset="-120"/>
              </a:rPr>
              <a:t>→</a:t>
            </a:r>
            <a:endParaRPr lang="en-US" sz="2000" dirty="0"/>
          </a:p>
        </p:txBody>
      </p:sp>
      <p:sp>
        <p:nvSpPr>
          <p:cNvPr id="21" name="Text 17"/>
          <p:cNvSpPr/>
          <p:nvPr/>
        </p:nvSpPr>
        <p:spPr>
          <a:xfrm>
            <a:off x="7554516" y="1475184"/>
            <a:ext cx="664369" cy="514350"/>
          </a:xfrm>
          <a:prstGeom prst="rect">
            <a:avLst/>
          </a:prstGeom>
          <a:noFill/>
          <a:ln/>
        </p:spPr>
        <p:txBody>
          <a:bodyPr wrap="none" lIns="0" tIns="0" rIns="0" bIns="0" rtlCol="0" anchor="t">
            <a:spAutoFit/>
          </a:bodyPr>
          <a:lstStyle/>
          <a:p>
            <a:pPr marL="0" indent="0" algn="ctr">
              <a:lnSpc>
                <a:spcPct val="80000"/>
              </a:lnSpc>
              <a:buNone/>
            </a:pPr>
            <a:r>
              <a:rPr lang="en-US" sz="3750" b="1" dirty="0">
                <a:solidFill>
                  <a:srgbClr val="F59E0B"/>
                </a:solidFill>
                <a:latin typeface="Montserrat ExtraBold" pitchFamily="34" charset="0"/>
                <a:ea typeface="Montserrat ExtraBold" pitchFamily="34" charset="-122"/>
                <a:cs typeface="Montserrat ExtraBold" pitchFamily="34" charset="-120"/>
              </a:rPr>
              <a:t>05</a:t>
            </a:r>
            <a:endParaRPr lang="en-US" sz="3750" dirty="0"/>
          </a:p>
        </p:txBody>
      </p:sp>
      <p:sp>
        <p:nvSpPr>
          <p:cNvPr id="22" name="Text 18"/>
          <p:cNvSpPr/>
          <p:nvPr/>
        </p:nvSpPr>
        <p:spPr>
          <a:xfrm>
            <a:off x="7413427" y="2132409"/>
            <a:ext cx="946547" cy="428625"/>
          </a:xfrm>
          <a:prstGeom prst="rect">
            <a:avLst/>
          </a:prstGeom>
          <a:noFill/>
          <a:ln/>
        </p:spPr>
        <p:txBody>
          <a:bodyPr wrap="none" lIns="0" tIns="0" rIns="0" bIns="0" rtlCol="0" anchor="ctr">
            <a:spAutoFit/>
          </a:bodyPr>
          <a:lstStyle/>
          <a:p>
            <a:pPr marL="0" indent="0" algn="ctr">
              <a:buNone/>
            </a:pPr>
            <a:r>
              <a:rPr lang="en-US" sz="1100" b="1" dirty="0">
                <a:solidFill>
                  <a:srgbClr val="111827"/>
                </a:solidFill>
                <a:latin typeface="Montserrat ExtraBold" pitchFamily="34" charset="0"/>
                <a:ea typeface="Montserrat ExtraBold" pitchFamily="34" charset="-122"/>
                <a:cs typeface="Montserrat ExtraBold" pitchFamily="34" charset="-120"/>
              </a:rPr>
              <a:t>OPTIMIZAR</a:t>
            </a:r>
            <a:endParaRPr lang="en-US" sz="1100" dirty="0"/>
          </a:p>
        </p:txBody>
      </p:sp>
      <p:sp>
        <p:nvSpPr>
          <p:cNvPr id="23" name="Text 19"/>
          <p:cNvSpPr/>
          <p:nvPr/>
        </p:nvSpPr>
        <p:spPr>
          <a:xfrm>
            <a:off x="7200900" y="2668191"/>
            <a:ext cx="1371600" cy="320018"/>
          </a:xfrm>
          <a:prstGeom prst="rect">
            <a:avLst/>
          </a:prstGeom>
          <a:noFill/>
          <a:ln/>
        </p:spPr>
        <p:txBody>
          <a:bodyPr wrap="square" lIns="0" tIns="0" rIns="0" bIns="0" rtlCol="0" anchor="t">
            <a:spAutoFit/>
          </a:bodyPr>
          <a:lstStyle/>
          <a:p>
            <a:pPr marL="0" indent="0" algn="ctr">
              <a:lnSpc>
                <a:spcPct val="112000"/>
              </a:lnSpc>
              <a:buNone/>
            </a:pPr>
            <a:r>
              <a:rPr lang="en-US" sz="850" dirty="0">
                <a:solidFill>
                  <a:srgbClr val="374151"/>
                </a:solidFill>
                <a:latin typeface="Merriweather Light" pitchFamily="34" charset="0"/>
                <a:ea typeface="Merriweather Light" pitchFamily="34" charset="-122"/>
                <a:cs typeface="Merriweather Light" pitchFamily="34" charset="-120"/>
              </a:rPr>
              <a:t>Refinar para mejorar el rendimiento y robustez.</a:t>
            </a:r>
            <a:endParaRPr lang="en-US" sz="850" dirty="0"/>
          </a:p>
        </p:txBody>
      </p:sp>
      <p:sp>
        <p:nvSpPr>
          <p:cNvPr id="24" name="Text 20"/>
          <p:cNvSpPr/>
          <p:nvPr/>
        </p:nvSpPr>
        <p:spPr>
          <a:xfrm>
            <a:off x="0" y="3148217"/>
            <a:ext cx="9144000" cy="751880"/>
          </a:xfrm>
          <a:prstGeom prst="rect">
            <a:avLst/>
          </a:prstGeom>
          <a:noFill/>
          <a:ln/>
        </p:spPr>
        <p:txBody>
          <a:bodyPr wrap="square" lIns="680339" tIns="680339" rIns="0" bIns="0" rtlCol="0" anchor="t">
            <a:spAutoFit/>
          </a:bodyPr>
          <a:lstStyle/>
          <a:p>
            <a:pPr marL="0" indent="0" algn="l">
              <a:buNone/>
            </a:pPr>
            <a:r>
              <a:rPr lang="en-US" sz="1050" i="1" dirty="0">
                <a:solidFill>
                  <a:srgbClr val="3B82F6"/>
                </a:solidFill>
                <a:latin typeface="Merriweather" pitchFamily="34" charset="0"/>
                <a:ea typeface="Merriweather" pitchFamily="34" charset="-122"/>
                <a:cs typeface="Merriweather" pitchFamily="34" charset="-120"/>
              </a:rPr>
              <a:t>"Este ciclo garantiza que cada automatización sea confiable, escalable y aporte valor real."</a:t>
            </a:r>
            <a:endParaRPr lang="en-US" sz="1050" dirty="0"/>
          </a:p>
        </p:txBody>
      </p:sp>
      <p:pic>
        <p:nvPicPr>
          <p:cNvPr id="2" name="Imagen 1" descr="Logotipo&#10;&#10;Descripción generada automáticamente">
            <a:extLst>
              <a:ext uri="{FF2B5EF4-FFF2-40B4-BE49-F238E27FC236}">
                <a16:creationId xmlns:a16="http://schemas.microsoft.com/office/drawing/2014/main" id="{CCE3D0AA-9A19-30FE-4037-CC9CFACE81F8}"/>
              </a:ext>
            </a:extLst>
          </p:cNvPr>
          <p:cNvPicPr>
            <a:picLocks noChangeAspect="1"/>
          </p:cNvPicPr>
          <p:nvPr/>
        </p:nvPicPr>
        <p:blipFill>
          <a:blip r:embed="rId4"/>
          <a:stretch>
            <a:fillRect/>
          </a:stretch>
        </p:blipFill>
        <p:spPr>
          <a:xfrm>
            <a:off x="8018585" y="181127"/>
            <a:ext cx="951576" cy="63644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4" name="Text 0"/>
          <p:cNvSpPr/>
          <p:nvPr/>
        </p:nvSpPr>
        <p:spPr>
          <a:xfrm>
            <a:off x="571500" y="428625"/>
            <a:ext cx="8572500" cy="417909"/>
          </a:xfrm>
          <a:prstGeom prst="rect">
            <a:avLst/>
          </a:prstGeom>
          <a:noFill/>
          <a:ln/>
        </p:spPr>
        <p:txBody>
          <a:bodyPr wrap="square" lIns="0" tIns="0" rIns="0" bIns="0" rtlCol="0" anchor="t">
            <a:spAutoFit/>
          </a:bodyPr>
          <a:lstStyle/>
          <a:p>
            <a:pPr marL="0" indent="0" algn="l">
              <a:buNone/>
            </a:pPr>
            <a:r>
              <a:rPr lang="en-US" sz="2450" b="1" dirty="0">
                <a:solidFill>
                  <a:srgbClr val="111827"/>
                </a:solidFill>
                <a:latin typeface="Montserrat ExtraBold" pitchFamily="34" charset="0"/>
                <a:ea typeface="Montserrat ExtraBold" pitchFamily="34" charset="-122"/>
                <a:cs typeface="Montserrat ExtraBold" pitchFamily="34" charset="-120"/>
              </a:rPr>
              <a:t>REUTILIZACIÓN: UN MODELO PARA TODO</a:t>
            </a:r>
            <a:endParaRPr lang="en-US" sz="2450" dirty="0"/>
          </a:p>
        </p:txBody>
      </p:sp>
      <p:sp>
        <p:nvSpPr>
          <p:cNvPr id="5" name="Text 1"/>
          <p:cNvSpPr/>
          <p:nvPr/>
        </p:nvSpPr>
        <p:spPr>
          <a:xfrm>
            <a:off x="571500" y="1532334"/>
            <a:ext cx="3786188" cy="242888"/>
          </a:xfrm>
          <a:prstGeom prst="rect">
            <a:avLst/>
          </a:prstGeom>
          <a:noFill/>
          <a:ln/>
        </p:spPr>
        <p:txBody>
          <a:bodyPr wrap="square" lIns="0" tIns="0" rIns="0" bIns="0" rtlCol="0" anchor="t">
            <a:spAutoFit/>
          </a:bodyPr>
          <a:lstStyle/>
          <a:p>
            <a:pPr marL="0" indent="0" algn="l">
              <a:buNone/>
            </a:pPr>
            <a:r>
              <a:rPr lang="en-US" sz="1400" b="1" dirty="0">
                <a:solidFill>
                  <a:srgbClr val="111827"/>
                </a:solidFill>
                <a:latin typeface="Montserrat ExtraBold" pitchFamily="34" charset="0"/>
                <a:ea typeface="Montserrat ExtraBold" pitchFamily="34" charset="-122"/>
                <a:cs typeface="Montserrat ExtraBold" pitchFamily="34" charset="-120"/>
              </a:rPr>
              <a:t>PATRÓN TÉCNICO</a:t>
            </a:r>
            <a:endParaRPr lang="en-US" sz="1400" dirty="0"/>
          </a:p>
        </p:txBody>
      </p:sp>
      <p:sp>
        <p:nvSpPr>
          <p:cNvPr id="6" name="Shape 2"/>
          <p:cNvSpPr/>
          <p:nvPr/>
        </p:nvSpPr>
        <p:spPr>
          <a:xfrm>
            <a:off x="571500" y="1918097"/>
            <a:ext cx="3786188" cy="2714625"/>
          </a:xfrm>
          <a:prstGeom prst="rect">
            <a:avLst/>
          </a:prstGeom>
          <a:solidFill>
            <a:srgbClr val="F3F4F6"/>
          </a:solidFill>
          <a:ln/>
        </p:spPr>
        <p:txBody>
          <a:bodyPr/>
          <a:lstStyle/>
          <a:p>
            <a:endParaRPr lang="es-CL"/>
          </a:p>
        </p:txBody>
      </p:sp>
      <p:sp>
        <p:nvSpPr>
          <p:cNvPr id="7" name="Shape 3"/>
          <p:cNvSpPr/>
          <p:nvPr/>
        </p:nvSpPr>
        <p:spPr>
          <a:xfrm>
            <a:off x="571500" y="1918097"/>
            <a:ext cx="57150" cy="2714625"/>
          </a:xfrm>
          <a:prstGeom prst="rect">
            <a:avLst/>
          </a:prstGeom>
          <a:solidFill>
            <a:srgbClr val="F59E0B"/>
          </a:solidFill>
          <a:ln/>
        </p:spPr>
        <p:txBody>
          <a:bodyPr/>
          <a:lstStyle/>
          <a:p>
            <a:endParaRPr lang="es-CL"/>
          </a:p>
        </p:txBody>
      </p:sp>
      <p:sp>
        <p:nvSpPr>
          <p:cNvPr id="8" name="Text 4"/>
          <p:cNvSpPr/>
          <p:nvPr/>
        </p:nvSpPr>
        <p:spPr>
          <a:xfrm>
            <a:off x="892969" y="2132409"/>
            <a:ext cx="857250" cy="180380"/>
          </a:xfrm>
          <a:prstGeom prst="rect">
            <a:avLst/>
          </a:prstGeom>
          <a:noFill/>
          <a:ln/>
        </p:spPr>
        <p:txBody>
          <a:bodyPr wrap="none" lIns="0" tIns="0" rIns="0" bIns="0" rtlCol="0" anchor="t">
            <a:spAutoFit/>
          </a:bodyPr>
          <a:lstStyle/>
          <a:p>
            <a:pPr marL="0" indent="0" algn="l">
              <a:buNone/>
            </a:pPr>
            <a:r>
              <a:rPr lang="en-US" sz="1050" dirty="0">
                <a:solidFill>
                  <a:srgbClr val="111827"/>
                </a:solidFill>
                <a:latin typeface="Merriweather Light" pitchFamily="34" charset="0"/>
                <a:ea typeface="Merriweather Light" pitchFamily="34" charset="-122"/>
                <a:cs typeface="Merriweather Light" pitchFamily="34" charset="-120"/>
              </a:rPr>
              <a:t>01. TRIGGER</a:t>
            </a:r>
            <a:endParaRPr lang="en-US" sz="1050" dirty="0"/>
          </a:p>
        </p:txBody>
      </p:sp>
      <p:sp>
        <p:nvSpPr>
          <p:cNvPr id="9" name="Text 5"/>
          <p:cNvSpPr/>
          <p:nvPr/>
        </p:nvSpPr>
        <p:spPr>
          <a:xfrm>
            <a:off x="1857375" y="2132409"/>
            <a:ext cx="1028700" cy="180380"/>
          </a:xfrm>
          <a:prstGeom prst="rect">
            <a:avLst/>
          </a:prstGeom>
          <a:noFill/>
          <a:ln/>
        </p:spPr>
        <p:txBody>
          <a:bodyPr wrap="none" lIns="0" tIns="0" rIns="0" bIns="0" rtlCol="0" anchor="t">
            <a:spAutoFit/>
          </a:bodyPr>
          <a:lstStyle/>
          <a:p>
            <a:pPr marL="0" indent="0" algn="l">
              <a:buNone/>
            </a:pPr>
            <a:r>
              <a:rPr lang="en-US" sz="1050" dirty="0">
                <a:solidFill>
                  <a:srgbClr val="111827"/>
                </a:solidFill>
                <a:latin typeface="Merriweather Light" pitchFamily="34" charset="0"/>
                <a:ea typeface="Merriweather Light" pitchFamily="34" charset="-122"/>
                <a:cs typeface="Merriweather Light" pitchFamily="34" charset="-120"/>
              </a:rPr>
              <a:t>Correo recibido</a:t>
            </a:r>
            <a:endParaRPr lang="en-US" sz="1050" dirty="0"/>
          </a:p>
        </p:txBody>
      </p:sp>
      <p:sp>
        <p:nvSpPr>
          <p:cNvPr id="10" name="Text 6"/>
          <p:cNvSpPr/>
          <p:nvPr/>
        </p:nvSpPr>
        <p:spPr>
          <a:xfrm>
            <a:off x="785813" y="2384227"/>
            <a:ext cx="3357563" cy="173236"/>
          </a:xfrm>
          <a:prstGeom prst="rect">
            <a:avLst/>
          </a:prstGeom>
          <a:noFill/>
          <a:ln/>
        </p:spPr>
        <p:txBody>
          <a:bodyPr wrap="square" lIns="0" tIns="0" rIns="0" bIns="0" rtlCol="0" anchor="t">
            <a:spAutoFit/>
          </a:bodyPr>
          <a:lstStyle/>
          <a:p>
            <a:pPr marL="0" indent="0" algn="l">
              <a:buNone/>
            </a:pPr>
            <a:r>
              <a:rPr lang="en-US" sz="1000" b="1" dirty="0">
                <a:solidFill>
                  <a:srgbClr val="3B82F6"/>
                </a:solidFill>
                <a:latin typeface="Montserrat ExtraBold" pitchFamily="34" charset="0"/>
                <a:ea typeface="Montserrat ExtraBold" pitchFamily="34" charset="-122"/>
                <a:cs typeface="Montserrat ExtraBold" pitchFamily="34" charset="-120"/>
              </a:rPr>
              <a:t>↓</a:t>
            </a:r>
            <a:endParaRPr lang="en-US" sz="1000" dirty="0"/>
          </a:p>
        </p:txBody>
      </p:sp>
      <p:sp>
        <p:nvSpPr>
          <p:cNvPr id="11" name="Text 7"/>
          <p:cNvSpPr/>
          <p:nvPr/>
        </p:nvSpPr>
        <p:spPr>
          <a:xfrm>
            <a:off x="892969" y="2628900"/>
            <a:ext cx="778669" cy="180380"/>
          </a:xfrm>
          <a:prstGeom prst="rect">
            <a:avLst/>
          </a:prstGeom>
          <a:noFill/>
          <a:ln/>
        </p:spPr>
        <p:txBody>
          <a:bodyPr wrap="none" lIns="0" tIns="0" rIns="0" bIns="0" rtlCol="0" anchor="t">
            <a:spAutoFit/>
          </a:bodyPr>
          <a:lstStyle/>
          <a:p>
            <a:pPr marL="0" indent="0" algn="l">
              <a:buNone/>
            </a:pPr>
            <a:r>
              <a:rPr lang="en-US" sz="1050" dirty="0">
                <a:solidFill>
                  <a:srgbClr val="111827"/>
                </a:solidFill>
                <a:latin typeface="Merriweather Light" pitchFamily="34" charset="0"/>
                <a:ea typeface="Merriweather Light" pitchFamily="34" charset="-122"/>
                <a:cs typeface="Merriweather Light" pitchFamily="34" charset="-120"/>
              </a:rPr>
              <a:t>02. LÓGICA</a:t>
            </a:r>
            <a:endParaRPr lang="en-US" sz="1050" dirty="0"/>
          </a:p>
        </p:txBody>
      </p:sp>
      <p:sp>
        <p:nvSpPr>
          <p:cNvPr id="12" name="Text 8"/>
          <p:cNvSpPr/>
          <p:nvPr/>
        </p:nvSpPr>
        <p:spPr>
          <a:xfrm>
            <a:off x="1778794" y="2628900"/>
            <a:ext cx="1287661" cy="180380"/>
          </a:xfrm>
          <a:prstGeom prst="rect">
            <a:avLst/>
          </a:prstGeom>
          <a:noFill/>
          <a:ln/>
        </p:spPr>
        <p:txBody>
          <a:bodyPr wrap="square" lIns="0" tIns="0" rIns="0" bIns="0" rtlCol="0" anchor="t">
            <a:spAutoFit/>
          </a:bodyPr>
          <a:lstStyle/>
          <a:p>
            <a:pPr marL="0" indent="0" algn="l">
              <a:buNone/>
            </a:pPr>
            <a:r>
              <a:rPr lang="en-US" sz="1050" dirty="0">
                <a:solidFill>
                  <a:srgbClr val="111827"/>
                </a:solidFill>
                <a:latin typeface="Merriweather Light" pitchFamily="34" charset="0"/>
                <a:ea typeface="Merriweather Light" pitchFamily="34" charset="-122"/>
                <a:cs typeface="Merriweather Light" pitchFamily="34" charset="-120"/>
              </a:rPr>
              <a:t>Validación de datos</a:t>
            </a:r>
            <a:endParaRPr lang="en-US" sz="1050" dirty="0"/>
          </a:p>
        </p:txBody>
      </p:sp>
      <p:sp>
        <p:nvSpPr>
          <p:cNvPr id="13" name="Text 9"/>
          <p:cNvSpPr/>
          <p:nvPr/>
        </p:nvSpPr>
        <p:spPr>
          <a:xfrm>
            <a:off x="785813" y="2880717"/>
            <a:ext cx="3357563" cy="173236"/>
          </a:xfrm>
          <a:prstGeom prst="rect">
            <a:avLst/>
          </a:prstGeom>
          <a:noFill/>
          <a:ln/>
        </p:spPr>
        <p:txBody>
          <a:bodyPr wrap="square" lIns="0" tIns="0" rIns="0" bIns="0" rtlCol="0" anchor="t">
            <a:spAutoFit/>
          </a:bodyPr>
          <a:lstStyle/>
          <a:p>
            <a:pPr marL="0" indent="0" algn="l">
              <a:buNone/>
            </a:pPr>
            <a:r>
              <a:rPr lang="en-US" sz="1000" b="1" dirty="0">
                <a:solidFill>
                  <a:srgbClr val="3B82F6"/>
                </a:solidFill>
                <a:latin typeface="Montserrat ExtraBold" pitchFamily="34" charset="0"/>
                <a:ea typeface="Montserrat ExtraBold" pitchFamily="34" charset="-122"/>
                <a:cs typeface="Montserrat ExtraBold" pitchFamily="34" charset="-120"/>
              </a:rPr>
              <a:t>↓</a:t>
            </a:r>
            <a:endParaRPr lang="en-US" sz="1000" dirty="0"/>
          </a:p>
        </p:txBody>
      </p:sp>
      <p:sp>
        <p:nvSpPr>
          <p:cNvPr id="14" name="Text 10"/>
          <p:cNvSpPr/>
          <p:nvPr/>
        </p:nvSpPr>
        <p:spPr>
          <a:xfrm>
            <a:off x="892969" y="3125391"/>
            <a:ext cx="762595" cy="180380"/>
          </a:xfrm>
          <a:prstGeom prst="rect">
            <a:avLst/>
          </a:prstGeom>
          <a:noFill/>
          <a:ln/>
        </p:spPr>
        <p:txBody>
          <a:bodyPr wrap="none" lIns="0" tIns="0" rIns="0" bIns="0" rtlCol="0" anchor="t">
            <a:spAutoFit/>
          </a:bodyPr>
          <a:lstStyle/>
          <a:p>
            <a:pPr marL="0" indent="0" algn="l">
              <a:buNone/>
            </a:pPr>
            <a:r>
              <a:rPr lang="en-US" sz="1050" dirty="0">
                <a:solidFill>
                  <a:srgbClr val="111827"/>
                </a:solidFill>
                <a:latin typeface="Merriweather Light" pitchFamily="34" charset="0"/>
                <a:ea typeface="Merriweather Light" pitchFamily="34" charset="-122"/>
                <a:cs typeface="Merriweather Light" pitchFamily="34" charset="-120"/>
              </a:rPr>
              <a:t>03. ACCIÓN</a:t>
            </a:r>
            <a:endParaRPr lang="en-US" sz="1050" dirty="0"/>
          </a:p>
        </p:txBody>
      </p:sp>
      <p:sp>
        <p:nvSpPr>
          <p:cNvPr id="15" name="Text 11"/>
          <p:cNvSpPr/>
          <p:nvPr/>
        </p:nvSpPr>
        <p:spPr>
          <a:xfrm>
            <a:off x="1762720" y="3125391"/>
            <a:ext cx="1078706" cy="180380"/>
          </a:xfrm>
          <a:prstGeom prst="rect">
            <a:avLst/>
          </a:prstGeom>
          <a:noFill/>
          <a:ln/>
        </p:spPr>
        <p:txBody>
          <a:bodyPr wrap="none" lIns="0" tIns="0" rIns="0" bIns="0" rtlCol="0" anchor="t">
            <a:spAutoFit/>
          </a:bodyPr>
          <a:lstStyle/>
          <a:p>
            <a:pPr marL="0" indent="0" algn="l">
              <a:buNone/>
            </a:pPr>
            <a:r>
              <a:rPr lang="en-US" sz="1050" dirty="0">
                <a:solidFill>
                  <a:srgbClr val="111827"/>
                </a:solidFill>
                <a:latin typeface="Merriweather Light" pitchFamily="34" charset="0"/>
                <a:ea typeface="Merriweather Light" pitchFamily="34" charset="-122"/>
                <a:cs typeface="Merriweather Light" pitchFamily="34" charset="-120"/>
              </a:rPr>
              <a:t>Guardar archivo</a:t>
            </a:r>
            <a:endParaRPr lang="en-US" sz="1050" dirty="0"/>
          </a:p>
        </p:txBody>
      </p:sp>
      <p:sp>
        <p:nvSpPr>
          <p:cNvPr id="16" name="Text 12"/>
          <p:cNvSpPr/>
          <p:nvPr/>
        </p:nvSpPr>
        <p:spPr>
          <a:xfrm>
            <a:off x="785813" y="3377208"/>
            <a:ext cx="3357563" cy="173236"/>
          </a:xfrm>
          <a:prstGeom prst="rect">
            <a:avLst/>
          </a:prstGeom>
          <a:noFill/>
          <a:ln/>
        </p:spPr>
        <p:txBody>
          <a:bodyPr wrap="square" lIns="0" tIns="0" rIns="0" bIns="0" rtlCol="0" anchor="t">
            <a:spAutoFit/>
          </a:bodyPr>
          <a:lstStyle/>
          <a:p>
            <a:pPr marL="0" indent="0" algn="l">
              <a:buNone/>
            </a:pPr>
            <a:r>
              <a:rPr lang="en-US" sz="1000" b="1" dirty="0">
                <a:solidFill>
                  <a:srgbClr val="3B82F6"/>
                </a:solidFill>
                <a:latin typeface="Montserrat ExtraBold" pitchFamily="34" charset="0"/>
                <a:ea typeface="Montserrat ExtraBold" pitchFamily="34" charset="-122"/>
                <a:cs typeface="Montserrat ExtraBold" pitchFamily="34" charset="-120"/>
              </a:rPr>
              <a:t>↓</a:t>
            </a:r>
            <a:endParaRPr lang="en-US" sz="1000" dirty="0"/>
          </a:p>
        </p:txBody>
      </p:sp>
      <p:sp>
        <p:nvSpPr>
          <p:cNvPr id="17" name="Text 13"/>
          <p:cNvSpPr/>
          <p:nvPr/>
        </p:nvSpPr>
        <p:spPr>
          <a:xfrm>
            <a:off x="892969" y="3621881"/>
            <a:ext cx="950119" cy="180380"/>
          </a:xfrm>
          <a:prstGeom prst="rect">
            <a:avLst/>
          </a:prstGeom>
          <a:noFill/>
          <a:ln/>
        </p:spPr>
        <p:txBody>
          <a:bodyPr wrap="none" lIns="0" tIns="0" rIns="0" bIns="0" rtlCol="0" anchor="t">
            <a:spAutoFit/>
          </a:bodyPr>
          <a:lstStyle/>
          <a:p>
            <a:pPr marL="0" indent="0" algn="l">
              <a:buNone/>
            </a:pPr>
            <a:r>
              <a:rPr lang="en-US" sz="1050" dirty="0">
                <a:solidFill>
                  <a:srgbClr val="111827"/>
                </a:solidFill>
                <a:latin typeface="Merriweather Light" pitchFamily="34" charset="0"/>
                <a:ea typeface="Merriweather Light" pitchFamily="34" charset="-122"/>
                <a:cs typeface="Merriweather Light" pitchFamily="34" charset="-120"/>
              </a:rPr>
              <a:t>04. REGISTRO</a:t>
            </a:r>
            <a:endParaRPr lang="en-US" sz="1050" dirty="0"/>
          </a:p>
        </p:txBody>
      </p:sp>
      <p:sp>
        <p:nvSpPr>
          <p:cNvPr id="18" name="Text 14"/>
          <p:cNvSpPr/>
          <p:nvPr/>
        </p:nvSpPr>
        <p:spPr>
          <a:xfrm>
            <a:off x="1950244" y="3621881"/>
            <a:ext cx="1491258" cy="180380"/>
          </a:xfrm>
          <a:prstGeom prst="rect">
            <a:avLst/>
          </a:prstGeom>
          <a:noFill/>
          <a:ln/>
        </p:spPr>
        <p:txBody>
          <a:bodyPr wrap="square" lIns="0" tIns="0" rIns="0" bIns="0" rtlCol="0" anchor="t">
            <a:spAutoFit/>
          </a:bodyPr>
          <a:lstStyle/>
          <a:p>
            <a:pPr marL="0" indent="0" algn="l">
              <a:buNone/>
            </a:pPr>
            <a:r>
              <a:rPr lang="en-US" sz="1050" dirty="0">
                <a:solidFill>
                  <a:srgbClr val="111827"/>
                </a:solidFill>
                <a:latin typeface="Merriweather Light" pitchFamily="34" charset="0"/>
                <a:ea typeface="Merriweather Light" pitchFamily="34" charset="-122"/>
                <a:cs typeface="Merriweather Light" pitchFamily="34" charset="-120"/>
              </a:rPr>
              <a:t>Registrar información</a:t>
            </a:r>
            <a:endParaRPr lang="en-US" sz="1050" dirty="0"/>
          </a:p>
        </p:txBody>
      </p:sp>
      <p:sp>
        <p:nvSpPr>
          <p:cNvPr id="19" name="Text 15"/>
          <p:cNvSpPr/>
          <p:nvPr/>
        </p:nvSpPr>
        <p:spPr>
          <a:xfrm>
            <a:off x="785813" y="3873698"/>
            <a:ext cx="3357563" cy="173236"/>
          </a:xfrm>
          <a:prstGeom prst="rect">
            <a:avLst/>
          </a:prstGeom>
          <a:noFill/>
          <a:ln/>
        </p:spPr>
        <p:txBody>
          <a:bodyPr wrap="square" lIns="0" tIns="0" rIns="0" bIns="0" rtlCol="0" anchor="t">
            <a:spAutoFit/>
          </a:bodyPr>
          <a:lstStyle/>
          <a:p>
            <a:pPr marL="0" indent="0" algn="l">
              <a:buNone/>
            </a:pPr>
            <a:r>
              <a:rPr lang="en-US" sz="1000" b="1" dirty="0">
                <a:solidFill>
                  <a:srgbClr val="3B82F6"/>
                </a:solidFill>
                <a:latin typeface="Montserrat ExtraBold" pitchFamily="34" charset="0"/>
                <a:ea typeface="Montserrat ExtraBold" pitchFamily="34" charset="-122"/>
                <a:cs typeface="Montserrat ExtraBold" pitchFamily="34" charset="-120"/>
              </a:rPr>
              <a:t>↓</a:t>
            </a:r>
            <a:endParaRPr lang="en-US" sz="1000" dirty="0"/>
          </a:p>
        </p:txBody>
      </p:sp>
      <p:sp>
        <p:nvSpPr>
          <p:cNvPr id="20" name="Text 16"/>
          <p:cNvSpPr/>
          <p:nvPr/>
        </p:nvSpPr>
        <p:spPr>
          <a:xfrm>
            <a:off x="892969" y="4118372"/>
            <a:ext cx="750094" cy="180380"/>
          </a:xfrm>
          <a:prstGeom prst="rect">
            <a:avLst/>
          </a:prstGeom>
          <a:noFill/>
          <a:ln/>
        </p:spPr>
        <p:txBody>
          <a:bodyPr wrap="none" lIns="0" tIns="0" rIns="0" bIns="0" rtlCol="0" anchor="t">
            <a:spAutoFit/>
          </a:bodyPr>
          <a:lstStyle/>
          <a:p>
            <a:pPr marL="0" indent="0" algn="l">
              <a:buNone/>
            </a:pPr>
            <a:r>
              <a:rPr lang="en-US" sz="1050" dirty="0">
                <a:solidFill>
                  <a:srgbClr val="111827"/>
                </a:solidFill>
                <a:latin typeface="Merriweather Light" pitchFamily="34" charset="0"/>
                <a:ea typeface="Merriweather Light" pitchFamily="34" charset="-122"/>
                <a:cs typeface="Merriweather Light" pitchFamily="34" charset="-120"/>
              </a:rPr>
              <a:t>05. SALIDA</a:t>
            </a:r>
            <a:endParaRPr lang="en-US" sz="1050" dirty="0"/>
          </a:p>
        </p:txBody>
      </p:sp>
      <p:sp>
        <p:nvSpPr>
          <p:cNvPr id="21" name="Text 17"/>
          <p:cNvSpPr/>
          <p:nvPr/>
        </p:nvSpPr>
        <p:spPr>
          <a:xfrm>
            <a:off x="1750219" y="4118372"/>
            <a:ext cx="1385888" cy="180380"/>
          </a:xfrm>
          <a:prstGeom prst="rect">
            <a:avLst/>
          </a:prstGeom>
          <a:noFill/>
          <a:ln/>
        </p:spPr>
        <p:txBody>
          <a:bodyPr wrap="square" lIns="0" tIns="0" rIns="0" bIns="0" rtlCol="0" anchor="t">
            <a:spAutoFit/>
          </a:bodyPr>
          <a:lstStyle/>
          <a:p>
            <a:pPr marL="0" indent="0" algn="l">
              <a:buNone/>
            </a:pPr>
            <a:r>
              <a:rPr lang="en-US" sz="1050" dirty="0">
                <a:solidFill>
                  <a:srgbClr val="111827"/>
                </a:solidFill>
                <a:latin typeface="Merriweather Light" pitchFamily="34" charset="0"/>
                <a:ea typeface="Merriweather Light" pitchFamily="34" charset="-122"/>
                <a:cs typeface="Merriweather Light" pitchFamily="34" charset="-120"/>
              </a:rPr>
              <a:t>Enviar confirmación</a:t>
            </a:r>
            <a:endParaRPr lang="en-US" sz="1050" dirty="0"/>
          </a:p>
        </p:txBody>
      </p:sp>
      <p:sp>
        <p:nvSpPr>
          <p:cNvPr id="22" name="Text 18"/>
          <p:cNvSpPr/>
          <p:nvPr/>
        </p:nvSpPr>
        <p:spPr>
          <a:xfrm>
            <a:off x="4786313" y="1532334"/>
            <a:ext cx="3786188" cy="242888"/>
          </a:xfrm>
          <a:prstGeom prst="rect">
            <a:avLst/>
          </a:prstGeom>
          <a:noFill/>
          <a:ln/>
        </p:spPr>
        <p:txBody>
          <a:bodyPr wrap="square" lIns="0" tIns="0" rIns="0" bIns="0" rtlCol="0" anchor="t">
            <a:spAutoFit/>
          </a:bodyPr>
          <a:lstStyle/>
          <a:p>
            <a:pPr marL="0" indent="0" algn="l">
              <a:buNone/>
            </a:pPr>
            <a:r>
              <a:rPr lang="en-US" sz="1400" b="1" dirty="0">
                <a:solidFill>
                  <a:srgbClr val="111827"/>
                </a:solidFill>
                <a:latin typeface="Montserrat ExtraBold" pitchFamily="34" charset="0"/>
                <a:ea typeface="Montserrat ExtraBold" pitchFamily="34" charset="-122"/>
                <a:cs typeface="Montserrat ExtraBold" pitchFamily="34" charset="-120"/>
              </a:rPr>
              <a:t>CASOS DE NEGOCIO</a:t>
            </a:r>
            <a:endParaRPr lang="en-US" sz="1400" dirty="0"/>
          </a:p>
        </p:txBody>
      </p:sp>
      <p:sp>
        <p:nvSpPr>
          <p:cNvPr id="23" name="Text 19"/>
          <p:cNvSpPr/>
          <p:nvPr/>
        </p:nvSpPr>
        <p:spPr>
          <a:xfrm>
            <a:off x="4786313" y="1918097"/>
            <a:ext cx="3786188" cy="320018"/>
          </a:xfrm>
          <a:prstGeom prst="rect">
            <a:avLst/>
          </a:prstGeom>
          <a:noFill/>
          <a:ln/>
        </p:spPr>
        <p:txBody>
          <a:bodyPr wrap="none" lIns="0" tIns="0" rIns="0" bIns="0" rtlCol="0" anchor="t">
            <a:spAutoFit/>
          </a:bodyPr>
          <a:lstStyle/>
          <a:p>
            <a:pPr marL="0" indent="0" algn="l">
              <a:lnSpc>
                <a:spcPct val="128000"/>
              </a:lnSpc>
              <a:buNone/>
            </a:pPr>
            <a:r>
              <a:rPr lang="en-US" sz="1150" dirty="0">
                <a:solidFill>
                  <a:srgbClr val="374151"/>
                </a:solidFill>
                <a:latin typeface="Merriweather Light" pitchFamily="34" charset="0"/>
                <a:ea typeface="Merriweather Light" pitchFamily="34" charset="-122"/>
                <a:cs typeface="Merriweather Light" pitchFamily="34" charset="-120"/>
              </a:rPr>
              <a:t>Rendiciones de Gastos</a:t>
            </a:r>
            <a:endParaRPr lang="en-US" sz="1150" dirty="0"/>
          </a:p>
        </p:txBody>
      </p:sp>
      <p:sp>
        <p:nvSpPr>
          <p:cNvPr id="24" name="Text 20"/>
          <p:cNvSpPr/>
          <p:nvPr/>
        </p:nvSpPr>
        <p:spPr>
          <a:xfrm>
            <a:off x="4786313" y="2380990"/>
            <a:ext cx="3786188" cy="320018"/>
          </a:xfrm>
          <a:prstGeom prst="rect">
            <a:avLst/>
          </a:prstGeom>
          <a:noFill/>
          <a:ln/>
        </p:spPr>
        <p:txBody>
          <a:bodyPr wrap="none" lIns="0" tIns="0" rIns="0" bIns="0" rtlCol="0" anchor="t">
            <a:spAutoFit/>
          </a:bodyPr>
          <a:lstStyle/>
          <a:p>
            <a:pPr marL="0" indent="0" algn="l">
              <a:lnSpc>
                <a:spcPct val="128000"/>
              </a:lnSpc>
              <a:buNone/>
            </a:pPr>
            <a:r>
              <a:rPr lang="en-US" sz="1150" dirty="0">
                <a:solidFill>
                  <a:srgbClr val="374151"/>
                </a:solidFill>
                <a:latin typeface="Merriweather Light" pitchFamily="34" charset="0"/>
                <a:ea typeface="Merriweather Light" pitchFamily="34" charset="-122"/>
                <a:cs typeface="Merriweather Light" pitchFamily="34" charset="-120"/>
              </a:rPr>
              <a:t>Registro de Proveedores</a:t>
            </a:r>
            <a:endParaRPr lang="en-US" sz="1150" dirty="0"/>
          </a:p>
        </p:txBody>
      </p:sp>
      <p:sp>
        <p:nvSpPr>
          <p:cNvPr id="25" name="Text 21"/>
          <p:cNvSpPr/>
          <p:nvPr/>
        </p:nvSpPr>
        <p:spPr>
          <a:xfrm>
            <a:off x="4786313" y="2843882"/>
            <a:ext cx="3786188" cy="320018"/>
          </a:xfrm>
          <a:prstGeom prst="rect">
            <a:avLst/>
          </a:prstGeom>
          <a:noFill/>
          <a:ln/>
        </p:spPr>
        <p:txBody>
          <a:bodyPr wrap="none" lIns="0" tIns="0" rIns="0" bIns="0" rtlCol="0" anchor="t">
            <a:spAutoFit/>
          </a:bodyPr>
          <a:lstStyle/>
          <a:p>
            <a:pPr marL="0" indent="0" algn="l">
              <a:lnSpc>
                <a:spcPct val="128000"/>
              </a:lnSpc>
              <a:buNone/>
            </a:pPr>
            <a:r>
              <a:rPr lang="en-US" sz="1150" dirty="0">
                <a:solidFill>
                  <a:srgbClr val="374151"/>
                </a:solidFill>
                <a:latin typeface="Merriweather Light" pitchFamily="34" charset="0"/>
                <a:ea typeface="Merriweather Light" pitchFamily="34" charset="-122"/>
                <a:cs typeface="Merriweather Light" pitchFamily="34" charset="-120"/>
              </a:rPr>
              <a:t>Procesamiento de Facturas</a:t>
            </a:r>
            <a:endParaRPr lang="en-US" sz="1150" dirty="0"/>
          </a:p>
        </p:txBody>
      </p:sp>
      <p:sp>
        <p:nvSpPr>
          <p:cNvPr id="26" name="Text 22"/>
          <p:cNvSpPr/>
          <p:nvPr/>
        </p:nvSpPr>
        <p:spPr>
          <a:xfrm>
            <a:off x="4786313" y="3306775"/>
            <a:ext cx="3786188" cy="320018"/>
          </a:xfrm>
          <a:prstGeom prst="rect">
            <a:avLst/>
          </a:prstGeom>
          <a:noFill/>
          <a:ln/>
        </p:spPr>
        <p:txBody>
          <a:bodyPr wrap="none" lIns="0" tIns="0" rIns="0" bIns="0" rtlCol="0" anchor="t">
            <a:spAutoFit/>
          </a:bodyPr>
          <a:lstStyle/>
          <a:p>
            <a:pPr marL="0" indent="0" algn="l">
              <a:lnSpc>
                <a:spcPct val="128000"/>
              </a:lnSpc>
              <a:buNone/>
            </a:pPr>
            <a:r>
              <a:rPr lang="en-US" sz="1150" dirty="0">
                <a:solidFill>
                  <a:srgbClr val="374151"/>
                </a:solidFill>
                <a:latin typeface="Merriweather Light" pitchFamily="34" charset="0"/>
                <a:ea typeface="Merriweather Light" pitchFamily="34" charset="-122"/>
                <a:cs typeface="Merriweather Light" pitchFamily="34" charset="-120"/>
              </a:rPr>
              <a:t>Solicitudes de Vacaciones</a:t>
            </a:r>
            <a:endParaRPr lang="en-US" sz="1150" dirty="0"/>
          </a:p>
        </p:txBody>
      </p:sp>
      <p:sp>
        <p:nvSpPr>
          <p:cNvPr id="27" name="Text 23"/>
          <p:cNvSpPr/>
          <p:nvPr/>
        </p:nvSpPr>
        <p:spPr>
          <a:xfrm>
            <a:off x="4786313" y="3769668"/>
            <a:ext cx="3786188" cy="617153"/>
          </a:xfrm>
          <a:prstGeom prst="rect">
            <a:avLst/>
          </a:prstGeom>
          <a:noFill/>
          <a:ln/>
        </p:spPr>
        <p:txBody>
          <a:bodyPr wrap="square" lIns="0" tIns="0" rIns="0" bIns="0" rtlCol="0" anchor="t">
            <a:spAutoFit/>
          </a:bodyPr>
          <a:lstStyle/>
          <a:p>
            <a:pPr marL="0" indent="0" algn="l">
              <a:lnSpc>
                <a:spcPct val="128000"/>
              </a:lnSpc>
              <a:buNone/>
            </a:pPr>
            <a:r>
              <a:rPr lang="en-US" sz="950" dirty="0">
                <a:solidFill>
                  <a:srgbClr val="374151"/>
                </a:solidFill>
                <a:latin typeface="Merriweather Light" pitchFamily="34" charset="0"/>
                <a:ea typeface="Merriweather Light" pitchFamily="34" charset="-122"/>
                <a:cs typeface="Merriweather Light" pitchFamily="34" charset="-120"/>
              </a:rPr>
              <a:t>Observen que distintos procesos pueden reutilizar exactamente la misma estructura técnica cambiando únicamente el contexto del negocio.</a:t>
            </a:r>
            <a:endParaRPr lang="en-US" sz="950" dirty="0"/>
          </a:p>
        </p:txBody>
      </p:sp>
      <p:pic>
        <p:nvPicPr>
          <p:cNvPr id="2" name="Imagen 1" descr="Logotipo&#10;&#10;Descripción generada automáticamente">
            <a:extLst>
              <a:ext uri="{FF2B5EF4-FFF2-40B4-BE49-F238E27FC236}">
                <a16:creationId xmlns:a16="http://schemas.microsoft.com/office/drawing/2014/main" id="{59AD9CE0-FBE3-F07C-469F-0A410A3B1E47}"/>
              </a:ext>
            </a:extLst>
          </p:cNvPr>
          <p:cNvPicPr>
            <a:picLocks noChangeAspect="1"/>
          </p:cNvPicPr>
          <p:nvPr/>
        </p:nvPicPr>
        <p:blipFill>
          <a:blip r:embed="rId4"/>
          <a:stretch>
            <a:fillRect/>
          </a:stretch>
        </p:blipFill>
        <p:spPr>
          <a:xfrm>
            <a:off x="8018585" y="181127"/>
            <a:ext cx="951576" cy="63644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4" name="Text 0"/>
          <p:cNvSpPr/>
          <p:nvPr/>
        </p:nvSpPr>
        <p:spPr>
          <a:xfrm>
            <a:off x="571500" y="428625"/>
            <a:ext cx="8572500" cy="417909"/>
          </a:xfrm>
          <a:prstGeom prst="rect">
            <a:avLst/>
          </a:prstGeom>
          <a:noFill/>
          <a:ln/>
        </p:spPr>
        <p:txBody>
          <a:bodyPr wrap="square" lIns="0" tIns="0" rIns="0" bIns="0" rtlCol="0" anchor="t">
            <a:spAutoFit/>
          </a:bodyPr>
          <a:lstStyle/>
          <a:p>
            <a:pPr marL="0" indent="0" algn="l">
              <a:buNone/>
            </a:pPr>
            <a:r>
              <a:rPr lang="en-US" sz="2450" b="1" dirty="0">
                <a:solidFill>
                  <a:srgbClr val="111827"/>
                </a:solidFill>
                <a:latin typeface="Montserrat ExtraBold" pitchFamily="34" charset="0"/>
                <a:ea typeface="Montserrat ExtraBold" pitchFamily="34" charset="-122"/>
                <a:cs typeface="Montserrat ExtraBold" pitchFamily="34" charset="-120"/>
              </a:rPr>
              <a:t>RECOMENDACIONES: MENOS ES MÁS</a:t>
            </a:r>
            <a:endParaRPr lang="en-US" sz="2450" dirty="0"/>
          </a:p>
        </p:txBody>
      </p:sp>
      <p:sp>
        <p:nvSpPr>
          <p:cNvPr id="5" name="Text 1"/>
          <p:cNvSpPr/>
          <p:nvPr/>
        </p:nvSpPr>
        <p:spPr>
          <a:xfrm>
            <a:off x="571500" y="1446609"/>
            <a:ext cx="310753" cy="285750"/>
          </a:xfrm>
          <a:prstGeom prst="rect">
            <a:avLst/>
          </a:prstGeom>
          <a:noFill/>
          <a:ln/>
        </p:spPr>
        <p:txBody>
          <a:bodyPr wrap="none" lIns="0" tIns="0" rIns="0" bIns="0" rtlCol="0" anchor="t">
            <a:spAutoFit/>
          </a:bodyPr>
          <a:lstStyle/>
          <a:p>
            <a:pPr marL="0" indent="0" algn="l">
              <a:lnSpc>
                <a:spcPct val="80000"/>
              </a:lnSpc>
              <a:buNone/>
            </a:pPr>
            <a:r>
              <a:rPr lang="en-US" sz="2000" b="1" dirty="0">
                <a:solidFill>
                  <a:srgbClr val="F59E0B"/>
                </a:solidFill>
                <a:latin typeface="Montserrat ExtraBold" pitchFamily="34" charset="0"/>
                <a:ea typeface="Montserrat ExtraBold" pitchFamily="34" charset="-122"/>
                <a:cs typeface="Montserrat ExtraBold" pitchFamily="34" charset="-120"/>
              </a:rPr>
              <a:t>01</a:t>
            </a:r>
            <a:endParaRPr lang="en-US" sz="2000" dirty="0"/>
          </a:p>
        </p:txBody>
      </p:sp>
      <p:sp>
        <p:nvSpPr>
          <p:cNvPr id="6" name="Text 2"/>
          <p:cNvSpPr/>
          <p:nvPr/>
        </p:nvSpPr>
        <p:spPr>
          <a:xfrm>
            <a:off x="1060847" y="1618059"/>
            <a:ext cx="6311503" cy="208955"/>
          </a:xfrm>
          <a:prstGeom prst="rect">
            <a:avLst/>
          </a:prstGeom>
          <a:noFill/>
          <a:ln/>
        </p:spPr>
        <p:txBody>
          <a:bodyPr wrap="square" lIns="0" tIns="0" rIns="0" bIns="0" rtlCol="0" anchor="t">
            <a:spAutoFit/>
          </a:bodyPr>
          <a:lstStyle/>
          <a:p>
            <a:pPr marL="0" indent="0" algn="l">
              <a:buNone/>
            </a:pPr>
            <a:r>
              <a:rPr lang="en-US" sz="1200" b="1" dirty="0">
                <a:solidFill>
                  <a:srgbClr val="111827"/>
                </a:solidFill>
                <a:latin typeface="Montserrat ExtraBold" pitchFamily="34" charset="0"/>
                <a:ea typeface="Montserrat ExtraBold" pitchFamily="34" charset="-122"/>
                <a:cs typeface="Montserrat ExtraBold" pitchFamily="34" charset="-120"/>
              </a:rPr>
              <a:t>SIMPLICIDAD ANTE TODO</a:t>
            </a:r>
            <a:endParaRPr lang="en-US" sz="1200" dirty="0"/>
          </a:p>
        </p:txBody>
      </p:sp>
      <p:sp>
        <p:nvSpPr>
          <p:cNvPr id="7" name="Text 3"/>
          <p:cNvSpPr/>
          <p:nvPr/>
        </p:nvSpPr>
        <p:spPr>
          <a:xfrm>
            <a:off x="1060847" y="1884164"/>
            <a:ext cx="6311503" cy="228600"/>
          </a:xfrm>
          <a:prstGeom prst="rect">
            <a:avLst/>
          </a:prstGeom>
          <a:noFill/>
          <a:ln/>
        </p:spPr>
        <p:txBody>
          <a:bodyPr wrap="none" lIns="0" tIns="0" rIns="0" bIns="0" rtlCol="0" anchor="t">
            <a:spAutoFit/>
          </a:bodyPr>
          <a:lstStyle/>
          <a:p>
            <a:pPr marL="0" indent="0" algn="l">
              <a:lnSpc>
                <a:spcPct val="128000"/>
              </a:lnSpc>
              <a:buNone/>
            </a:pPr>
            <a:r>
              <a:rPr lang="en-US" sz="1050" dirty="0">
                <a:solidFill>
                  <a:srgbClr val="374151"/>
                </a:solidFill>
                <a:latin typeface="Merriweather Light" pitchFamily="34" charset="0"/>
                <a:ea typeface="Merriweather Light" pitchFamily="34" charset="-122"/>
                <a:cs typeface="Merriweather Light" pitchFamily="34" charset="-120"/>
              </a:rPr>
              <a:t>No compliques el flujo más de lo necesario. La solución más sencilla suele ser la más confiable.</a:t>
            </a:r>
            <a:endParaRPr lang="en-US" sz="1050" dirty="0"/>
          </a:p>
        </p:txBody>
      </p:sp>
      <p:sp>
        <p:nvSpPr>
          <p:cNvPr id="8" name="Text 4"/>
          <p:cNvSpPr/>
          <p:nvPr/>
        </p:nvSpPr>
        <p:spPr>
          <a:xfrm>
            <a:off x="571500" y="2327077"/>
            <a:ext cx="366117" cy="285750"/>
          </a:xfrm>
          <a:prstGeom prst="rect">
            <a:avLst/>
          </a:prstGeom>
          <a:noFill/>
          <a:ln/>
        </p:spPr>
        <p:txBody>
          <a:bodyPr wrap="none" lIns="0" tIns="0" rIns="0" bIns="0" rtlCol="0" anchor="t">
            <a:spAutoFit/>
          </a:bodyPr>
          <a:lstStyle/>
          <a:p>
            <a:pPr marL="0" indent="0" algn="l">
              <a:lnSpc>
                <a:spcPct val="80000"/>
              </a:lnSpc>
              <a:buNone/>
            </a:pPr>
            <a:r>
              <a:rPr lang="en-US" sz="2000" b="1" dirty="0">
                <a:solidFill>
                  <a:srgbClr val="F59E0B"/>
                </a:solidFill>
                <a:latin typeface="Montserrat ExtraBold" pitchFamily="34" charset="0"/>
                <a:ea typeface="Montserrat ExtraBold" pitchFamily="34" charset="-122"/>
                <a:cs typeface="Montserrat ExtraBold" pitchFamily="34" charset="-120"/>
              </a:rPr>
              <a:t>02</a:t>
            </a:r>
            <a:endParaRPr lang="en-US" sz="2000" dirty="0"/>
          </a:p>
        </p:txBody>
      </p:sp>
      <p:sp>
        <p:nvSpPr>
          <p:cNvPr id="9" name="Text 5"/>
          <p:cNvSpPr/>
          <p:nvPr/>
        </p:nvSpPr>
        <p:spPr>
          <a:xfrm>
            <a:off x="1116211" y="2498527"/>
            <a:ext cx="6843713" cy="208955"/>
          </a:xfrm>
          <a:prstGeom prst="rect">
            <a:avLst/>
          </a:prstGeom>
          <a:noFill/>
          <a:ln/>
        </p:spPr>
        <p:txBody>
          <a:bodyPr wrap="square" lIns="0" tIns="0" rIns="0" bIns="0" rtlCol="0" anchor="t">
            <a:spAutoFit/>
          </a:bodyPr>
          <a:lstStyle/>
          <a:p>
            <a:pPr marL="0" indent="0" algn="l">
              <a:buNone/>
            </a:pPr>
            <a:r>
              <a:rPr lang="en-US" sz="1200" b="1" dirty="0">
                <a:solidFill>
                  <a:srgbClr val="111827"/>
                </a:solidFill>
                <a:latin typeface="Montserrat ExtraBold" pitchFamily="34" charset="0"/>
                <a:ea typeface="Montserrat ExtraBold" pitchFamily="34" charset="-122"/>
                <a:cs typeface="Montserrat ExtraBold" pitchFamily="34" charset="-120"/>
              </a:rPr>
              <a:t>CONSTRUCCIÓN INCREMENTAL</a:t>
            </a:r>
            <a:endParaRPr lang="en-US" sz="1200" dirty="0"/>
          </a:p>
        </p:txBody>
      </p:sp>
      <p:sp>
        <p:nvSpPr>
          <p:cNvPr id="10" name="Text 6"/>
          <p:cNvSpPr/>
          <p:nvPr/>
        </p:nvSpPr>
        <p:spPr>
          <a:xfrm>
            <a:off x="1116211" y="2764631"/>
            <a:ext cx="6843713" cy="228600"/>
          </a:xfrm>
          <a:prstGeom prst="rect">
            <a:avLst/>
          </a:prstGeom>
          <a:noFill/>
          <a:ln/>
        </p:spPr>
        <p:txBody>
          <a:bodyPr wrap="none" lIns="0" tIns="0" rIns="0" bIns="0" rtlCol="0" anchor="t">
            <a:spAutoFit/>
          </a:bodyPr>
          <a:lstStyle/>
          <a:p>
            <a:pPr marL="0" indent="0" algn="l">
              <a:lnSpc>
                <a:spcPct val="128000"/>
              </a:lnSpc>
              <a:buNone/>
            </a:pPr>
            <a:r>
              <a:rPr lang="en-US" sz="1050" dirty="0">
                <a:solidFill>
                  <a:srgbClr val="374151"/>
                </a:solidFill>
                <a:latin typeface="Merriweather Light" pitchFamily="34" charset="0"/>
                <a:ea typeface="Merriweather Light" pitchFamily="34" charset="-122"/>
                <a:cs typeface="Merriweather Light" pitchFamily="34" charset="-120"/>
              </a:rPr>
              <a:t>Agrega funcionalidades una por una. Valida cada paso antes de pasar al siguiente nivel de complejidad.</a:t>
            </a:r>
            <a:endParaRPr lang="en-US" sz="1050" dirty="0"/>
          </a:p>
        </p:txBody>
      </p:sp>
      <p:sp>
        <p:nvSpPr>
          <p:cNvPr id="11" name="Text 7"/>
          <p:cNvSpPr/>
          <p:nvPr/>
        </p:nvSpPr>
        <p:spPr>
          <a:xfrm>
            <a:off x="571500" y="3207544"/>
            <a:ext cx="364331" cy="285750"/>
          </a:xfrm>
          <a:prstGeom prst="rect">
            <a:avLst/>
          </a:prstGeom>
          <a:noFill/>
          <a:ln/>
        </p:spPr>
        <p:txBody>
          <a:bodyPr wrap="none" lIns="0" tIns="0" rIns="0" bIns="0" rtlCol="0" anchor="t">
            <a:spAutoFit/>
          </a:bodyPr>
          <a:lstStyle/>
          <a:p>
            <a:pPr marL="0" indent="0" algn="l">
              <a:lnSpc>
                <a:spcPct val="80000"/>
              </a:lnSpc>
              <a:buNone/>
            </a:pPr>
            <a:r>
              <a:rPr lang="en-US" sz="2000" b="1" dirty="0">
                <a:solidFill>
                  <a:srgbClr val="F59E0B"/>
                </a:solidFill>
                <a:latin typeface="Montserrat ExtraBold" pitchFamily="34" charset="0"/>
                <a:ea typeface="Montserrat ExtraBold" pitchFamily="34" charset="-122"/>
                <a:cs typeface="Montserrat ExtraBold" pitchFamily="34" charset="-120"/>
              </a:rPr>
              <a:t>03</a:t>
            </a:r>
            <a:endParaRPr lang="en-US" sz="2000" dirty="0"/>
          </a:p>
        </p:txBody>
      </p:sp>
      <p:sp>
        <p:nvSpPr>
          <p:cNvPr id="12" name="Text 8"/>
          <p:cNvSpPr/>
          <p:nvPr/>
        </p:nvSpPr>
        <p:spPr>
          <a:xfrm>
            <a:off x="1114425" y="3378994"/>
            <a:ext cx="7284839" cy="208955"/>
          </a:xfrm>
          <a:prstGeom prst="rect">
            <a:avLst/>
          </a:prstGeom>
          <a:noFill/>
          <a:ln/>
        </p:spPr>
        <p:txBody>
          <a:bodyPr wrap="square" lIns="0" tIns="0" rIns="0" bIns="0" rtlCol="0" anchor="t">
            <a:spAutoFit/>
          </a:bodyPr>
          <a:lstStyle/>
          <a:p>
            <a:pPr marL="0" indent="0" algn="l">
              <a:buNone/>
            </a:pPr>
            <a:r>
              <a:rPr lang="en-US" sz="1200" b="1" dirty="0">
                <a:solidFill>
                  <a:srgbClr val="111827"/>
                </a:solidFill>
                <a:latin typeface="Montserrat ExtraBold" pitchFamily="34" charset="0"/>
                <a:ea typeface="Montserrat ExtraBold" pitchFamily="34" charset="-122"/>
                <a:cs typeface="Montserrat ExtraBold" pitchFamily="34" charset="-120"/>
              </a:rPr>
              <a:t>DOCUMENTACIÓN Y USUARIO FINAL</a:t>
            </a:r>
            <a:endParaRPr lang="en-US" sz="1200" dirty="0"/>
          </a:p>
        </p:txBody>
      </p:sp>
      <p:sp>
        <p:nvSpPr>
          <p:cNvPr id="13" name="Text 9"/>
          <p:cNvSpPr/>
          <p:nvPr/>
        </p:nvSpPr>
        <p:spPr>
          <a:xfrm>
            <a:off x="1114425" y="3645098"/>
            <a:ext cx="7284839" cy="228600"/>
          </a:xfrm>
          <a:prstGeom prst="rect">
            <a:avLst/>
          </a:prstGeom>
          <a:noFill/>
          <a:ln/>
        </p:spPr>
        <p:txBody>
          <a:bodyPr wrap="none" lIns="0" tIns="0" rIns="0" bIns="0" rtlCol="0" anchor="t">
            <a:spAutoFit/>
          </a:bodyPr>
          <a:lstStyle/>
          <a:p>
            <a:pPr marL="0" indent="0" algn="l">
              <a:lnSpc>
                <a:spcPct val="128000"/>
              </a:lnSpc>
              <a:buNone/>
            </a:pPr>
            <a:r>
              <a:rPr lang="en-US" sz="1050" dirty="0">
                <a:solidFill>
                  <a:srgbClr val="374151"/>
                </a:solidFill>
                <a:latin typeface="Merriweather Light" pitchFamily="34" charset="0"/>
                <a:ea typeface="Merriweather Light" pitchFamily="34" charset="-122"/>
                <a:cs typeface="Merriweather Light" pitchFamily="34" charset="-120"/>
              </a:rPr>
              <a:t>Explica el "por qué" de tus decisiones y diseña siempre pensando en la experiencia de quien usará el sistema.</a:t>
            </a:r>
            <a:endParaRPr lang="en-US" sz="1050" dirty="0"/>
          </a:p>
        </p:txBody>
      </p:sp>
      <p:sp>
        <p:nvSpPr>
          <p:cNvPr id="14" name="Text 10"/>
          <p:cNvSpPr/>
          <p:nvPr/>
        </p:nvSpPr>
        <p:spPr>
          <a:xfrm>
            <a:off x="571500" y="4159448"/>
            <a:ext cx="8001000" cy="657225"/>
          </a:xfrm>
          <a:prstGeom prst="rect">
            <a:avLst/>
          </a:prstGeom>
          <a:noFill/>
          <a:ln/>
        </p:spPr>
        <p:txBody>
          <a:bodyPr wrap="square" lIns="0" tIns="255143" rIns="0" bIns="0" rtlCol="0" anchor="t">
            <a:spAutoFit/>
          </a:bodyPr>
          <a:lstStyle/>
          <a:p>
            <a:pPr marL="0" indent="0" algn="ctr">
              <a:buNone/>
            </a:pPr>
            <a:r>
              <a:rPr lang="en-US" sz="1250" i="1" dirty="0">
                <a:solidFill>
                  <a:srgbClr val="3B82F6"/>
                </a:solidFill>
                <a:latin typeface="Merriweather" pitchFamily="34" charset="0"/>
                <a:ea typeface="Merriweather" pitchFamily="34" charset="-122"/>
                <a:cs typeface="Merriweather" pitchFamily="34" charset="-120"/>
              </a:rPr>
              <a:t>"Una buena automatización no es la más compleja, sino la que resuelve el problema de forma clara y confiable."</a:t>
            </a:r>
            <a:endParaRPr lang="en-US" sz="1250" dirty="0"/>
          </a:p>
        </p:txBody>
      </p:sp>
      <p:pic>
        <p:nvPicPr>
          <p:cNvPr id="2" name="Imagen 1" descr="Logotipo&#10;&#10;Descripción generada automáticamente">
            <a:extLst>
              <a:ext uri="{FF2B5EF4-FFF2-40B4-BE49-F238E27FC236}">
                <a16:creationId xmlns:a16="http://schemas.microsoft.com/office/drawing/2014/main" id="{BB42BABE-21B0-1D47-A9E4-C53C1050DCAE}"/>
              </a:ext>
            </a:extLst>
          </p:cNvPr>
          <p:cNvPicPr>
            <a:picLocks noChangeAspect="1"/>
          </p:cNvPicPr>
          <p:nvPr/>
        </p:nvPicPr>
        <p:blipFill>
          <a:blip r:embed="rId4"/>
          <a:stretch>
            <a:fillRect/>
          </a:stretch>
        </p:blipFill>
        <p:spPr>
          <a:xfrm>
            <a:off x="8018585" y="181127"/>
            <a:ext cx="951576" cy="63644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4" name="Text 0"/>
          <p:cNvSpPr/>
          <p:nvPr/>
        </p:nvSpPr>
        <p:spPr>
          <a:xfrm>
            <a:off x="2699445" y="962090"/>
            <a:ext cx="3745111" cy="487561"/>
          </a:xfrm>
          <a:prstGeom prst="rect">
            <a:avLst/>
          </a:prstGeom>
          <a:noFill/>
          <a:ln/>
        </p:spPr>
        <p:txBody>
          <a:bodyPr wrap="square" lIns="0" tIns="0" rIns="0" bIns="0" rtlCol="0" anchor="t">
            <a:spAutoFit/>
          </a:bodyPr>
          <a:lstStyle/>
          <a:p>
            <a:pPr marL="0" indent="0" algn="ctr">
              <a:buNone/>
            </a:pPr>
            <a:r>
              <a:rPr lang="en-US" sz="2850" b="1" dirty="0">
                <a:solidFill>
                  <a:srgbClr val="111827"/>
                </a:solidFill>
                <a:latin typeface="Montserrat ExtraBold" pitchFamily="34" charset="0"/>
                <a:ea typeface="Montserrat ExtraBold" pitchFamily="34" charset="-122"/>
                <a:cs typeface="Montserrat ExtraBold" pitchFamily="34" charset="-120"/>
              </a:rPr>
              <a:t>¡FELICITACIONES!</a:t>
            </a:r>
            <a:endParaRPr lang="en-US" sz="2850" dirty="0"/>
          </a:p>
        </p:txBody>
      </p:sp>
      <p:sp>
        <p:nvSpPr>
          <p:cNvPr id="5" name="Text 1"/>
          <p:cNvSpPr/>
          <p:nvPr/>
        </p:nvSpPr>
        <p:spPr>
          <a:xfrm>
            <a:off x="1608237" y="2078301"/>
            <a:ext cx="5927527" cy="617209"/>
          </a:xfrm>
          <a:prstGeom prst="rect">
            <a:avLst/>
          </a:prstGeom>
          <a:noFill/>
          <a:ln/>
        </p:spPr>
        <p:txBody>
          <a:bodyPr wrap="square" lIns="0" tIns="0" rIns="0" bIns="0" rtlCol="0" anchor="t">
            <a:spAutoFit/>
          </a:bodyPr>
          <a:lstStyle/>
          <a:p>
            <a:pPr marL="0" indent="0" algn="ctr">
              <a:lnSpc>
                <a:spcPct val="144000"/>
              </a:lnSpc>
              <a:buNone/>
            </a:pPr>
            <a:r>
              <a:rPr lang="en-US" sz="1250" dirty="0">
                <a:solidFill>
                  <a:srgbClr val="374151"/>
                </a:solidFill>
                <a:latin typeface="Merriweather Light" pitchFamily="34" charset="0"/>
                <a:ea typeface="Merriweather Light" pitchFamily="34" charset="-122"/>
                <a:cs typeface="Merriweather Light" pitchFamily="34" charset="-120"/>
              </a:rPr>
              <a:t>Has pasado de conocer herramientas a </a:t>
            </a:r>
            <a:r>
              <a:rPr lang="en-US" sz="1200" b="1" dirty="0">
                <a:solidFill>
                  <a:srgbClr val="3B82F6"/>
                </a:solidFill>
                <a:latin typeface="Montserrat ExtraBold" pitchFamily="34" charset="0"/>
                <a:ea typeface="Montserrat ExtraBold" pitchFamily="34" charset="-122"/>
                <a:cs typeface="Montserrat ExtraBold" pitchFamily="34" charset="-120"/>
              </a:rPr>
              <a:t>diseñar soluciones reales</a:t>
            </a:r>
            <a:r>
              <a:rPr lang="en-US" sz="1250" dirty="0">
                <a:solidFill>
                  <a:srgbClr val="374151"/>
                </a:solidFill>
                <a:latin typeface="Merriweather Light" pitchFamily="34" charset="0"/>
                <a:ea typeface="Merriweather Light" pitchFamily="34" charset="-122"/>
                <a:cs typeface="Merriweather Light" pitchFamily="34" charset="-120"/>
              </a:rPr>
              <a:t>.
Ahora tienes el poder de transformar procesos y aportar valor estratégico.</a:t>
            </a:r>
            <a:endParaRPr lang="en-US" sz="1250" dirty="0"/>
          </a:p>
        </p:txBody>
      </p:sp>
      <p:sp>
        <p:nvSpPr>
          <p:cNvPr id="6" name="Shape 2"/>
          <p:cNvSpPr/>
          <p:nvPr/>
        </p:nvSpPr>
        <p:spPr>
          <a:xfrm>
            <a:off x="1357313" y="3052697"/>
            <a:ext cx="6429375" cy="1128713"/>
          </a:xfrm>
          <a:prstGeom prst="rect">
            <a:avLst/>
          </a:prstGeom>
          <a:solidFill>
            <a:srgbClr val="000000">
              <a:alpha val="0"/>
            </a:srgbClr>
          </a:solidFill>
          <a:ln/>
        </p:spPr>
        <p:txBody>
          <a:bodyPr/>
          <a:lstStyle/>
          <a:p>
            <a:endParaRPr lang="es-CL"/>
          </a:p>
        </p:txBody>
      </p:sp>
      <p:sp>
        <p:nvSpPr>
          <p:cNvPr id="7" name="Shape 3"/>
          <p:cNvSpPr/>
          <p:nvPr/>
        </p:nvSpPr>
        <p:spPr>
          <a:xfrm>
            <a:off x="1357313" y="3052697"/>
            <a:ext cx="6429375" cy="14288"/>
          </a:xfrm>
          <a:prstGeom prst="rect">
            <a:avLst/>
          </a:prstGeom>
          <a:solidFill>
            <a:srgbClr val="F3F4F6"/>
          </a:solidFill>
          <a:ln/>
        </p:spPr>
        <p:txBody>
          <a:bodyPr/>
          <a:lstStyle/>
          <a:p>
            <a:endParaRPr lang="es-CL"/>
          </a:p>
        </p:txBody>
      </p:sp>
      <p:sp>
        <p:nvSpPr>
          <p:cNvPr id="8" name="Text 4"/>
          <p:cNvSpPr/>
          <p:nvPr/>
        </p:nvSpPr>
        <p:spPr>
          <a:xfrm>
            <a:off x="1357313" y="3052697"/>
            <a:ext cx="6429375" cy="1128713"/>
          </a:xfrm>
          <a:prstGeom prst="rect">
            <a:avLst/>
          </a:prstGeom>
          <a:noFill/>
          <a:ln/>
        </p:spPr>
        <p:txBody>
          <a:bodyPr wrap="square" lIns="0" tIns="255143" rIns="0" bIns="0" rtlCol="0" anchor="t">
            <a:spAutoFit/>
          </a:bodyPr>
          <a:lstStyle/>
          <a:p>
            <a:pPr marL="0" indent="0" algn="ctr">
              <a:lnSpc>
                <a:spcPct val="120000"/>
              </a:lnSpc>
              <a:buNone/>
            </a:pPr>
            <a:r>
              <a:rPr lang="en-US" sz="1500" i="1" dirty="0">
                <a:solidFill>
                  <a:srgbClr val="111827"/>
                </a:solidFill>
                <a:latin typeface="Merriweather" pitchFamily="34" charset="0"/>
                <a:ea typeface="Merriweather" pitchFamily="34" charset="-122"/>
                <a:cs typeface="Merriweather" pitchFamily="34" charset="-120"/>
              </a:rPr>
              <a:t>"No automatizamos tareas; </a:t>
            </a:r>
            <a:r>
              <a:rPr lang="en-US" sz="1400" b="1" i="1" dirty="0">
                <a:solidFill>
                  <a:srgbClr val="F59E0B"/>
                </a:solidFill>
                <a:latin typeface="Merriweather ExtraBold" pitchFamily="34" charset="0"/>
                <a:ea typeface="Merriweather ExtraBold" pitchFamily="34" charset="-122"/>
                <a:cs typeface="Merriweather ExtraBold" pitchFamily="34" charset="-120"/>
              </a:rPr>
              <a:t>automatizamos procesos</a:t>
            </a:r>
            <a:r>
              <a:rPr lang="en-US" sz="1500" i="1" dirty="0">
                <a:solidFill>
                  <a:srgbClr val="111827"/>
                </a:solidFill>
                <a:latin typeface="Merriweather" pitchFamily="34" charset="0"/>
                <a:ea typeface="Merriweather" pitchFamily="34" charset="-122"/>
                <a:cs typeface="Merriweather" pitchFamily="34" charset="-120"/>
              </a:rPr>
              <a:t>. La herramienta cambia, pero la forma de analizar y diseñar una solución permanece."</a:t>
            </a:r>
            <a:endParaRPr lang="en-US" sz="1500" dirty="0"/>
          </a:p>
        </p:txBody>
      </p:sp>
      <p:pic>
        <p:nvPicPr>
          <p:cNvPr id="2" name="Imagen 1" descr="Logotipo&#10;&#10;Descripción generada automáticamente">
            <a:extLst>
              <a:ext uri="{FF2B5EF4-FFF2-40B4-BE49-F238E27FC236}">
                <a16:creationId xmlns:a16="http://schemas.microsoft.com/office/drawing/2014/main" id="{1943A212-5EF8-7C09-3944-BEB3F94A291E}"/>
              </a:ext>
            </a:extLst>
          </p:cNvPr>
          <p:cNvPicPr>
            <a:picLocks noChangeAspect="1"/>
          </p:cNvPicPr>
          <p:nvPr/>
        </p:nvPicPr>
        <p:blipFill>
          <a:blip r:embed="rId4"/>
          <a:stretch>
            <a:fillRect/>
          </a:stretch>
        </p:blipFill>
        <p:spPr>
          <a:xfrm>
            <a:off x="8018585" y="181127"/>
            <a:ext cx="951576" cy="63644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2264</Words>
  <Application>Microsoft Office PowerPoint</Application>
  <PresentationFormat>Presentación en pantalla (16:9)</PresentationFormat>
  <Paragraphs>179</Paragraphs>
  <Slides>12</Slides>
  <Notes>12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Arial</vt:lpstr>
      <vt:lpstr>Merriweather</vt:lpstr>
      <vt:lpstr>Merriweather ExtraBold</vt:lpstr>
      <vt:lpstr>Merriweather Light</vt:lpstr>
      <vt:lpstr>Montserrat ExtraBold</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Oscar Conejeros</cp:lastModifiedBy>
  <cp:revision>2</cp:revision>
  <dcterms:created xsi:type="dcterms:W3CDTF">2026-06-19T22:09:22Z</dcterms:created>
  <dcterms:modified xsi:type="dcterms:W3CDTF">2026-06-19T22:15:18Z</dcterms:modified>
</cp:coreProperties>
</file>